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83" r:id="rId4"/>
    <p:sldId id="284" r:id="rId5"/>
    <p:sldId id="260" r:id="rId6"/>
    <p:sldId id="277" r:id="rId7"/>
    <p:sldId id="262" r:id="rId8"/>
    <p:sldId id="263" r:id="rId9"/>
    <p:sldId id="264" r:id="rId10"/>
    <p:sldId id="269" r:id="rId11"/>
    <p:sldId id="280" r:id="rId12"/>
    <p:sldId id="271" r:id="rId13"/>
    <p:sldId id="278" r:id="rId14"/>
    <p:sldId id="276" r:id="rId15"/>
    <p:sldId id="285" r:id="rId16"/>
    <p:sldId id="282" r:id="rId17"/>
    <p:sldId id="286" r:id="rId18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4658" autoAdjust="0"/>
  </p:normalViewPr>
  <p:slideViewPr>
    <p:cSldViewPr>
      <p:cViewPr>
        <p:scale>
          <a:sx n="90" d="100"/>
          <a:sy n="90" d="100"/>
        </p:scale>
        <p:origin x="-816" y="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1147F3-BC81-4CD2-8DCE-F62B8481ABC8}" type="datetime1">
              <a:rPr lang="ar-SA" smtClean="0"/>
              <a:pPr/>
              <a:t>23/12/33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nora albabtin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B5A114C-DC56-401B-B676-27F81993A1C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A2A760-7BAD-4E92-84D9-8F453672B532}" type="datetime1">
              <a:rPr lang="ar-SA" smtClean="0"/>
              <a:pPr>
                <a:defRPr/>
              </a:pPr>
              <a:t>23/12/33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E7CEEB-73F5-478C-B3E9-69D231F965B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1773D-8771-4B39-8D44-EA39720B6903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7CD83-8B20-475A-B74F-E3223087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F849D-900E-40CD-BD3A-B3E8CDF67F2D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C1029-66FC-4D18-B123-892E991F0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F0560-E611-4AC7-9040-C3F64F75AC5D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AEACC-9A2B-446D-A292-25EA575B8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BFF53-09F7-467B-98DA-3AF2AD95DF57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162F-E13A-4070-9135-0949493C5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7A70F-47A3-4271-AE1E-83CFA71FE072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5511-1C97-4A53-9173-55AAAE786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F5553-F389-4ECE-B7B0-472B125C4AEA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26E4-7B35-4C14-A2AC-6BFD2E3BA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6AB1A-5D5B-4BF4-9AE2-EFD607134ACA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B9AA-5C5B-4DDA-A16E-83B88BEA1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29BD3-FC10-4667-BE88-F36247F8FF97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E58F3-7DE4-4EB0-B749-5A9BDA726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0351-C617-402E-8E69-FBCAFEB9A838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6FEF5-D439-49C2-9756-6DA96ACAA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518E3-28CD-4BF7-B0CA-238A84405D3A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69AF9-205D-4BF2-972C-B81439920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52E2-9373-452F-9A28-BCD458E19495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40C05-E4FE-494F-ABE3-0A4BFCDCE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275554-B466-44EF-A701-3166CD7998F6}" type="datetime1">
              <a:rPr lang="en-US" smtClean="0"/>
              <a:pPr>
                <a:defRPr/>
              </a:pPr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ED527A-8F57-44A0-A637-8346C80D7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hyperlink" Target="http://www2.latech.edu/~box/ds/Stack/Stack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dirty="0" smtClean="0"/>
              <a:t>LAB#5 </a:t>
            </a:r>
            <a:endParaRPr lang="ar-SA" sz="5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0" y="1371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4572000" cy="2667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Stacks &amp;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Queue</a:t>
            </a:r>
            <a:endParaRPr lang="ar-SA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3314" name="Picture 2" descr="http://withfriendship.com/images/h/36473/Queue-(data-structure)-pictu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590800"/>
            <a:ext cx="4667250" cy="2438400"/>
          </a:xfrm>
          <a:prstGeom prst="rect">
            <a:avLst/>
          </a:prstGeom>
          <a:noFill/>
        </p:spPr>
      </p:pic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7772400" y="65532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Nora </a:t>
            </a:r>
            <a:r>
              <a:rPr lang="en-US" dirty="0" err="1" smtClean="0"/>
              <a:t>Albabtin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ستطيل 19"/>
          <p:cNvSpPr/>
          <p:nvPr/>
        </p:nvSpPr>
        <p:spPr>
          <a:xfrm>
            <a:off x="1447800" y="1600200"/>
            <a:ext cx="6477000" cy="2286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marL="444500" lvl="1" indent="-269875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marL="444500" lvl="1" indent="-269875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4-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top(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4038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1828800" y="762000"/>
            <a:ext cx="4191000" cy="396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stack</a:t>
            </a:r>
            <a:r>
              <a:rPr lang="en-US" sz="2400" b="1" dirty="0" smtClean="0"/>
              <a:t>::top( </a:t>
            </a:r>
            <a:r>
              <a:rPr lang="en-US" sz="2400" b="1" dirty="0"/>
              <a:t>) </a:t>
            </a:r>
          </a:p>
          <a:p>
            <a:pPr algn="l" rtl="0">
              <a:defRPr/>
            </a:pPr>
            <a:r>
              <a:rPr lang="en-US" sz="2400" b="1" dirty="0"/>
              <a:t>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/>
              <a:t>if(!</a:t>
            </a:r>
            <a:r>
              <a:rPr lang="en-US" sz="2400" b="1" dirty="0" err="1"/>
              <a:t>isempty</a:t>
            </a:r>
            <a:r>
              <a:rPr lang="en-US" sz="2400" b="1" dirty="0"/>
              <a:t>( )) </a:t>
            </a:r>
          </a:p>
          <a:p>
            <a:pPr algn="l" rtl="0">
              <a:defRPr/>
            </a:pPr>
            <a:r>
              <a:rPr lang="en-US" sz="2400" b="1" dirty="0" smtClean="0"/>
              <a:t>return  </a:t>
            </a:r>
            <a:r>
              <a:rPr lang="en-US" sz="2400" b="1" dirty="0"/>
              <a:t>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}</a:t>
            </a:r>
            <a:r>
              <a:rPr lang="ar-SA" sz="2400" b="1" dirty="0"/>
              <a:t> </a:t>
            </a:r>
            <a:endParaRPr lang="en-US" sz="2400" b="1" dirty="0"/>
          </a:p>
        </p:txBody>
      </p:sp>
      <p:sp>
        <p:nvSpPr>
          <p:cNvPr id="12" name="مستطيل 11"/>
          <p:cNvSpPr/>
          <p:nvPr/>
        </p:nvSpPr>
        <p:spPr>
          <a:xfrm>
            <a:off x="4648200" y="0"/>
            <a:ext cx="5029200" cy="160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 Simple queue Class:</a:t>
            </a:r>
          </a:p>
          <a:p>
            <a:pPr marL="2857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en-US" sz="2000" dirty="0" smtClean="0">
                <a:solidFill>
                  <a:prstClr val="black"/>
                </a:solidFill>
                <a:latin typeface="Calibri"/>
                <a:cs typeface="+mn-cs"/>
              </a:rPr>
              <a:t>Declare </a:t>
            </a:r>
            <a:r>
              <a:rPr lang="en-US" sz="2400" b="1" i="1" dirty="0" smtClean="0">
                <a:solidFill>
                  <a:srgbClr val="FF0000"/>
                </a:solidFill>
                <a:latin typeface="Calibri"/>
                <a:cs typeface="+mn-cs"/>
              </a:rPr>
              <a:t>queue </a:t>
            </a:r>
            <a:r>
              <a:rPr lang="en-US" sz="2000" dirty="0" smtClean="0">
                <a:solidFill>
                  <a:prstClr val="black"/>
                </a:solidFill>
                <a:latin typeface="Calibri"/>
                <a:cs typeface="+mn-cs"/>
              </a:rPr>
              <a:t>Class member function:</a:t>
            </a:r>
          </a:p>
          <a:p>
            <a:pPr marL="2857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solidFill>
                  <a:prstClr val="black"/>
                </a:solidFill>
                <a:latin typeface="Calibri"/>
                <a:cs typeface="+mn-cs"/>
              </a:rPr>
              <a:t>4- </a:t>
            </a:r>
            <a:r>
              <a:rPr lang="en-US" sz="2000" b="1" dirty="0" err="1" smtClean="0">
                <a:solidFill>
                  <a:srgbClr val="0070C0"/>
                </a:solidFill>
                <a:latin typeface="Calibri"/>
                <a:cs typeface="+mn-cs"/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  <a:cs typeface="+mn-cs"/>
              </a:rPr>
              <a:t> front( ); 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3" name="Rectangle 8"/>
          <p:cNvSpPr/>
          <p:nvPr/>
        </p:nvSpPr>
        <p:spPr>
          <a:xfrm rot="5400000" flipV="1">
            <a:off x="1143000" y="3352800"/>
            <a:ext cx="6858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4" name="Rectangle 7"/>
          <p:cNvSpPr/>
          <p:nvPr/>
        </p:nvSpPr>
        <p:spPr>
          <a:xfrm>
            <a:off x="4800600" y="1676400"/>
            <a:ext cx="4191000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queue::front( </a:t>
            </a:r>
            <a:r>
              <a:rPr lang="en-US" sz="2400" b="1" dirty="0"/>
              <a:t>) </a:t>
            </a:r>
          </a:p>
          <a:p>
            <a:pPr algn="l" rtl="0">
              <a:defRPr/>
            </a:pPr>
            <a:r>
              <a:rPr lang="en-US" sz="2400" b="1" dirty="0"/>
              <a:t>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/>
              <a:t>if(!</a:t>
            </a:r>
            <a:r>
              <a:rPr lang="en-US" sz="2400" b="1" dirty="0" err="1"/>
              <a:t>isempty</a:t>
            </a:r>
            <a:r>
              <a:rPr lang="en-US" sz="2400" b="1" dirty="0"/>
              <a:t>( )) </a:t>
            </a:r>
          </a:p>
          <a:p>
            <a:pPr algn="l" rtl="0">
              <a:defRPr/>
            </a:pPr>
            <a:r>
              <a:rPr lang="en-US" sz="2400" b="1" dirty="0" smtClean="0"/>
              <a:t>return  </a:t>
            </a:r>
            <a:r>
              <a:rPr lang="en-US" sz="2400" b="1" dirty="0"/>
              <a:t>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}</a:t>
            </a:r>
            <a:r>
              <a:rPr lang="ar-SA" sz="2400" b="1" dirty="0"/>
              <a:t> </a:t>
            </a:r>
            <a:endParaRPr lang="ar-SA" sz="2400" b="1" dirty="0" smtClean="0"/>
          </a:p>
          <a:p>
            <a:pPr marL="0" lvl="1" algn="l" rtl="0">
              <a:defRPr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0" lvl="1" algn="l" rtl="0">
              <a:defRPr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0" lvl="1" algn="l" rtl="0">
              <a:defRPr/>
            </a:pPr>
            <a:r>
              <a:rPr lang="en-US" sz="2000" dirty="0" smtClean="0">
                <a:solidFill>
                  <a:prstClr val="black"/>
                </a:solidFill>
              </a:rPr>
              <a:t>5-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rear( ); </a:t>
            </a:r>
          </a:p>
          <a:p>
            <a:pPr algn="l" rtl="0">
              <a:defRPr/>
            </a:pPr>
            <a:endParaRPr lang="en-US" sz="2400" b="1" dirty="0"/>
          </a:p>
        </p:txBody>
      </p:sp>
      <p:sp>
        <p:nvSpPr>
          <p:cNvPr id="15" name="Rectangle 7"/>
          <p:cNvSpPr/>
          <p:nvPr/>
        </p:nvSpPr>
        <p:spPr>
          <a:xfrm>
            <a:off x="4953000" y="4495800"/>
            <a:ext cx="4191000" cy="2362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queue::rear( </a:t>
            </a:r>
            <a:r>
              <a:rPr lang="en-US" sz="2400" b="1" dirty="0"/>
              <a:t>) </a:t>
            </a:r>
          </a:p>
          <a:p>
            <a:pPr algn="l" rtl="0">
              <a:defRPr/>
            </a:pPr>
            <a:r>
              <a:rPr lang="en-US" sz="2400" b="1" dirty="0"/>
              <a:t>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/>
              <a:t>if(!</a:t>
            </a:r>
            <a:r>
              <a:rPr lang="en-US" sz="2400" b="1" dirty="0" err="1"/>
              <a:t>isempty</a:t>
            </a:r>
            <a:r>
              <a:rPr lang="en-US" sz="2400" b="1" dirty="0"/>
              <a:t>( )) </a:t>
            </a:r>
          </a:p>
          <a:p>
            <a:pPr algn="l" rtl="0">
              <a:defRPr/>
            </a:pPr>
            <a:r>
              <a:rPr lang="en-US" sz="2400" b="1" dirty="0"/>
              <a:t>return </a:t>
            </a:r>
            <a:r>
              <a:rPr lang="en-US" sz="2400" b="1" dirty="0" smtClean="0"/>
              <a:t> tail-&gt;data;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}</a:t>
            </a:r>
            <a:r>
              <a:rPr lang="ar-SA" sz="2400" b="1" dirty="0"/>
              <a:t> </a:t>
            </a:r>
            <a:endParaRPr lang="en-US" sz="2400" b="1" dirty="0"/>
          </a:p>
        </p:txBody>
      </p:sp>
      <p:sp>
        <p:nvSpPr>
          <p:cNvPr id="18" name="مستطيل 17"/>
          <p:cNvSpPr/>
          <p:nvPr/>
        </p:nvSpPr>
        <p:spPr>
          <a:xfrm rot="19991837">
            <a:off x="242887" y="1147789"/>
            <a:ext cx="21884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5867400" y="5867400"/>
            <a:ext cx="1371600" cy="38100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8" grpId="0"/>
      <p:bldP spid="14" grpId="0"/>
      <p:bldP spid="15" grpId="0" animBg="1"/>
      <p:bldP spid="18" grpId="0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-76200" y="114300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2000" dirty="0" smtClean="0"/>
              <a:t>5-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 </a:t>
            </a:r>
            <a:r>
              <a:rPr lang="en-US" sz="2000" b="1" dirty="0" err="1" smtClean="0">
                <a:solidFill>
                  <a:srgbClr val="0070C0"/>
                </a:solidFill>
              </a:rPr>
              <a:t>StackCount</a:t>
            </a:r>
            <a:r>
              <a:rPr lang="en-US" sz="2000" b="1" dirty="0" smtClean="0">
                <a:solidFill>
                  <a:srgbClr val="0070C0"/>
                </a:solidFill>
              </a:rPr>
              <a:t>();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9144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152400" y="2667000"/>
            <a:ext cx="42672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 err="1"/>
              <a:t>int</a:t>
            </a:r>
            <a:r>
              <a:rPr lang="en-US" sz="2800" b="1" dirty="0"/>
              <a:t> stack</a:t>
            </a:r>
            <a:r>
              <a:rPr lang="en-US" sz="2800" b="1" dirty="0" smtClean="0">
                <a:solidFill>
                  <a:schemeClr val="tx1"/>
                </a:solidFill>
              </a:rPr>
              <a:t>::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stackCount</a:t>
            </a:r>
            <a:r>
              <a:rPr lang="en-US" sz="2800" b="1" dirty="0" smtClean="0">
                <a:solidFill>
                  <a:schemeClr val="tx1"/>
                </a:solidFill>
              </a:rPr>
              <a:t>()</a:t>
            </a:r>
            <a:endParaRPr lang="en-US" sz="2800" b="1" dirty="0">
              <a:solidFill>
                <a:schemeClr val="tx1"/>
              </a:solidFill>
            </a:endParaRP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 smtClean="0"/>
              <a:t>return count;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  <a:r>
              <a:rPr lang="ar-SA" sz="2800" b="1" dirty="0"/>
              <a:t> </a:t>
            </a:r>
            <a:endParaRPr lang="en-US" sz="2800" b="1" dirty="0"/>
          </a:p>
        </p:txBody>
      </p:sp>
      <p:sp>
        <p:nvSpPr>
          <p:cNvPr id="11" name="مستطيل 10"/>
          <p:cNvSpPr/>
          <p:nvPr/>
        </p:nvSpPr>
        <p:spPr>
          <a:xfrm>
            <a:off x="4953000" y="1050631"/>
            <a:ext cx="4572000" cy="23021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 Simple queue Class:</a:t>
            </a:r>
          </a:p>
          <a:p>
            <a:pPr marL="268288" lvl="1" indent="188913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cs typeface="+mn-cs"/>
              </a:rPr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queue </a:t>
            </a:r>
            <a:r>
              <a:rPr lang="en-US" sz="2000" dirty="0" smtClean="0">
                <a:latin typeface="+mn-lt"/>
                <a:cs typeface="+mn-cs"/>
              </a:rPr>
              <a:t>Class member function:</a:t>
            </a:r>
          </a:p>
          <a:p>
            <a:pPr lvl="1" algn="l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2000" dirty="0" smtClean="0"/>
              <a:t>6-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 </a:t>
            </a:r>
            <a:r>
              <a:rPr lang="en-US" sz="2000" b="1" dirty="0" err="1" smtClean="0">
                <a:solidFill>
                  <a:srgbClr val="0070C0"/>
                </a:solidFill>
              </a:rPr>
              <a:t>queueCount</a:t>
            </a:r>
            <a:r>
              <a:rPr lang="en-US" sz="2000" b="1" dirty="0" smtClean="0">
                <a:solidFill>
                  <a:srgbClr val="0070C0"/>
                </a:solidFill>
              </a:rPr>
              <a:t>();</a:t>
            </a:r>
          </a:p>
          <a:p>
            <a:pPr lvl="1"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lvl="1"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2" name="Rectangle 8"/>
          <p:cNvSpPr/>
          <p:nvPr/>
        </p:nvSpPr>
        <p:spPr>
          <a:xfrm rot="5400000">
            <a:off x="1790700" y="3848100"/>
            <a:ext cx="5943600" cy="76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3" name="Rectangle 7"/>
          <p:cNvSpPr/>
          <p:nvPr/>
        </p:nvSpPr>
        <p:spPr>
          <a:xfrm>
            <a:off x="4953000" y="2667000"/>
            <a:ext cx="40386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 err="1"/>
              <a:t>int</a:t>
            </a:r>
            <a:r>
              <a:rPr lang="en-US" sz="2800" b="1" dirty="0"/>
              <a:t> </a:t>
            </a:r>
            <a:r>
              <a:rPr lang="en-US" sz="2800" b="1" dirty="0" smtClean="0"/>
              <a:t>queue</a:t>
            </a:r>
            <a:r>
              <a:rPr lang="en-US" sz="2800" b="1" dirty="0" smtClean="0">
                <a:solidFill>
                  <a:schemeClr val="tx1"/>
                </a:solidFill>
              </a:rPr>
              <a:t>:: </a:t>
            </a:r>
            <a:r>
              <a:rPr lang="en-US" sz="2800" b="1" dirty="0" err="1" smtClean="0">
                <a:solidFill>
                  <a:schemeClr val="tx1"/>
                </a:solidFill>
              </a:rPr>
              <a:t>queueCount</a:t>
            </a:r>
            <a:r>
              <a:rPr lang="en-US" sz="2800" b="1" dirty="0" smtClean="0">
                <a:solidFill>
                  <a:schemeClr val="tx1"/>
                </a:solidFill>
              </a:rPr>
              <a:t>()</a:t>
            </a:r>
            <a:endParaRPr lang="en-US" sz="2800" b="1" dirty="0">
              <a:solidFill>
                <a:schemeClr val="tx1"/>
              </a:solidFill>
            </a:endParaRP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 smtClean="0"/>
              <a:t>return count;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  <a:r>
              <a:rPr lang="ar-SA" sz="2800" b="1" dirty="0"/>
              <a:t> </a:t>
            </a:r>
            <a:endParaRPr lang="en-US" sz="2800" b="1" dirty="0"/>
          </a:p>
        </p:txBody>
      </p:sp>
      <p:sp>
        <p:nvSpPr>
          <p:cNvPr id="14" name="مستطيل 13"/>
          <p:cNvSpPr/>
          <p:nvPr/>
        </p:nvSpPr>
        <p:spPr>
          <a:xfrm>
            <a:off x="3886200" y="152400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1128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5- </a:t>
            </a:r>
            <a:r>
              <a:rPr lang="en-US" sz="1800" b="1" dirty="0" smtClean="0">
                <a:solidFill>
                  <a:srgbClr val="0070C0"/>
                </a:solidFill>
              </a:rPr>
              <a:t>void </a:t>
            </a:r>
            <a:r>
              <a:rPr lang="en-US" sz="1800" b="1" dirty="0" err="1" smtClean="0">
                <a:solidFill>
                  <a:srgbClr val="0070C0"/>
                </a:solidFill>
              </a:rPr>
              <a:t>Displaystack</a:t>
            </a:r>
            <a:r>
              <a:rPr lang="en-US" sz="1800" b="1" dirty="0" smtClean="0">
                <a:solidFill>
                  <a:srgbClr val="0070C0"/>
                </a:solidFill>
              </a:rPr>
              <a:t>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8382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0" y="2438400"/>
            <a:ext cx="4648200" cy="411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1600" b="1" dirty="0"/>
              <a:t>void stack::</a:t>
            </a:r>
            <a:r>
              <a:rPr lang="en-US" sz="1600" b="1" dirty="0" err="1"/>
              <a:t>Displaystack</a:t>
            </a:r>
            <a:r>
              <a:rPr lang="en-US" sz="1600" b="1" dirty="0"/>
              <a:t>( ) </a:t>
            </a:r>
          </a:p>
          <a:p>
            <a:pPr algn="l" rtl="0">
              <a:defRPr/>
            </a:pPr>
            <a:r>
              <a:rPr lang="en-US" sz="1600" b="1" dirty="0"/>
              <a:t>{</a:t>
            </a:r>
            <a:endParaRPr lang="ar-SA" sz="1600" b="1" dirty="0"/>
          </a:p>
          <a:p>
            <a:pPr algn="l" rtl="0">
              <a:defRPr/>
            </a:pPr>
            <a:r>
              <a:rPr lang="en-US" sz="1600" b="1" dirty="0" err="1"/>
              <a:t>IntNode</a:t>
            </a:r>
            <a:r>
              <a:rPr lang="en-US" sz="1600" b="1" dirty="0"/>
              <a:t> *current; </a:t>
            </a:r>
          </a:p>
          <a:p>
            <a:pPr algn="l" rtl="0">
              <a:defRPr/>
            </a:pPr>
            <a:r>
              <a:rPr lang="en-US" sz="1600" b="1" dirty="0"/>
              <a:t>current = head; </a:t>
            </a:r>
          </a:p>
          <a:p>
            <a:pPr algn="l" rtl="0">
              <a:defRPr/>
            </a:pPr>
            <a:r>
              <a:rPr lang="en-US" sz="1600" b="1" dirty="0"/>
              <a:t>while(current != </a:t>
            </a:r>
            <a:r>
              <a:rPr lang="en-US" sz="1600" b="1" dirty="0" smtClean="0"/>
              <a:t>0) </a:t>
            </a:r>
            <a:endParaRPr lang="en-US" sz="1600" b="1" dirty="0"/>
          </a:p>
          <a:p>
            <a:pPr algn="l" rtl="0">
              <a:defRPr/>
            </a:pPr>
            <a:r>
              <a:rPr lang="en-US" sz="1600" b="1" dirty="0"/>
              <a:t>{</a:t>
            </a:r>
            <a:endParaRPr lang="ar-SA" sz="1600" b="1" dirty="0"/>
          </a:p>
          <a:p>
            <a:pPr algn="l" rtl="0">
              <a:defRPr/>
            </a:pPr>
            <a:r>
              <a:rPr lang="fr-FR" sz="1600" b="1" dirty="0"/>
              <a:t>cout &lt;&lt; </a:t>
            </a:r>
            <a:r>
              <a:rPr lang="fr-FR" sz="1600" b="1" dirty="0" err="1"/>
              <a:t>current</a:t>
            </a:r>
            <a:r>
              <a:rPr lang="fr-FR" sz="1600" b="1" dirty="0"/>
              <a:t>-</a:t>
            </a:r>
            <a:r>
              <a:rPr lang="fr-FR" sz="1600" b="1" dirty="0" smtClean="0"/>
              <a:t>&gt;data </a:t>
            </a:r>
            <a:r>
              <a:rPr lang="fr-FR" sz="1600" b="1" dirty="0"/>
              <a:t>&lt;&lt; " " &lt;&lt; </a:t>
            </a:r>
            <a:r>
              <a:rPr lang="fr-FR" sz="1600" b="1" dirty="0" err="1"/>
              <a:t>current</a:t>
            </a:r>
            <a:r>
              <a:rPr lang="fr-FR" sz="1600" b="1" dirty="0"/>
              <a:t> &lt;&lt; "\n"; </a:t>
            </a:r>
          </a:p>
          <a:p>
            <a:pPr algn="l" rtl="0">
              <a:defRPr/>
            </a:pPr>
            <a:r>
              <a:rPr lang="en-US" sz="1600" b="1" dirty="0"/>
              <a:t>current=current-&gt;next; </a:t>
            </a:r>
          </a:p>
          <a:p>
            <a:pPr algn="l" rtl="0">
              <a:defRPr/>
            </a:pPr>
            <a:r>
              <a:rPr lang="en-US" sz="1600" b="1" dirty="0"/>
              <a:t>}</a:t>
            </a:r>
            <a:endParaRPr lang="ar-SA" sz="1600" b="1" dirty="0"/>
          </a:p>
          <a:p>
            <a:pPr algn="l" rtl="0">
              <a:defRPr/>
            </a:pPr>
            <a:r>
              <a:rPr lang="en-US" sz="1600" b="1" dirty="0" err="1"/>
              <a:t>cout</a:t>
            </a:r>
            <a:r>
              <a:rPr lang="en-US" sz="1600" b="1" dirty="0"/>
              <a:t> &lt;&lt; "----------------------" &lt;&lt; "\n"; </a:t>
            </a:r>
          </a:p>
          <a:p>
            <a:pPr algn="l" rtl="0">
              <a:defRPr/>
            </a:pPr>
            <a:r>
              <a:rPr lang="en-US" sz="1600" b="1" dirty="0"/>
              <a:t>}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5029200" y="1021985"/>
            <a:ext cx="4572000" cy="17974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queue Class: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queue </a:t>
            </a:r>
            <a:r>
              <a:rPr lang="en-US" dirty="0" smtClean="0"/>
              <a:t>Class member function: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5- </a:t>
            </a:r>
            <a:r>
              <a:rPr lang="en-US" b="1" dirty="0" smtClean="0">
                <a:solidFill>
                  <a:srgbClr val="0070C0"/>
                </a:solidFill>
              </a:rPr>
              <a:t>void </a:t>
            </a:r>
            <a:r>
              <a:rPr lang="en-US" b="1" dirty="0" err="1" smtClean="0">
                <a:solidFill>
                  <a:srgbClr val="0070C0"/>
                </a:solidFill>
              </a:rPr>
              <a:t>Displayqueue</a:t>
            </a:r>
            <a:r>
              <a:rPr lang="en-US" b="1" dirty="0" smtClean="0">
                <a:solidFill>
                  <a:srgbClr val="0070C0"/>
                </a:solidFill>
              </a:rPr>
              <a:t>( ); 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>
              <a:solidFill>
                <a:srgbClr val="00B0F0"/>
              </a:solidFill>
            </a:endParaRP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2" name="Rectangle 8"/>
          <p:cNvSpPr/>
          <p:nvPr/>
        </p:nvSpPr>
        <p:spPr>
          <a:xfrm rot="5400000">
            <a:off x="1714500" y="3771900"/>
            <a:ext cx="5943600" cy="228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3" name="Rectangle 7"/>
          <p:cNvSpPr/>
          <p:nvPr/>
        </p:nvSpPr>
        <p:spPr>
          <a:xfrm>
            <a:off x="4800600" y="2514600"/>
            <a:ext cx="4343400" cy="411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1600" b="1" dirty="0"/>
              <a:t>void </a:t>
            </a:r>
            <a:r>
              <a:rPr lang="en-US" sz="1600" b="1" dirty="0" smtClean="0"/>
              <a:t>queue::</a:t>
            </a:r>
            <a:r>
              <a:rPr lang="en-US" sz="1600" b="1" dirty="0" err="1" smtClean="0"/>
              <a:t>Displayqueue</a:t>
            </a:r>
            <a:r>
              <a:rPr lang="en-US" sz="1600" b="1" dirty="0" smtClean="0"/>
              <a:t>( </a:t>
            </a:r>
            <a:r>
              <a:rPr lang="en-US" sz="1600" b="1" dirty="0"/>
              <a:t>) </a:t>
            </a:r>
          </a:p>
          <a:p>
            <a:pPr algn="l" rtl="0">
              <a:defRPr/>
            </a:pPr>
            <a:r>
              <a:rPr lang="en-US" sz="1600" b="1" dirty="0"/>
              <a:t>{</a:t>
            </a:r>
            <a:endParaRPr lang="ar-SA" sz="1600" b="1" dirty="0"/>
          </a:p>
          <a:p>
            <a:pPr algn="l" rtl="0">
              <a:defRPr/>
            </a:pPr>
            <a:r>
              <a:rPr lang="en-US" sz="1600" b="1" dirty="0" err="1"/>
              <a:t>IntNode</a:t>
            </a:r>
            <a:r>
              <a:rPr lang="en-US" sz="1600" b="1" dirty="0"/>
              <a:t> *current; </a:t>
            </a:r>
          </a:p>
          <a:p>
            <a:pPr algn="l" rtl="0">
              <a:defRPr/>
            </a:pPr>
            <a:r>
              <a:rPr lang="en-US" sz="1600" b="1" dirty="0"/>
              <a:t>current = head; </a:t>
            </a:r>
          </a:p>
          <a:p>
            <a:pPr algn="l" rtl="0">
              <a:defRPr/>
            </a:pPr>
            <a:r>
              <a:rPr lang="en-US" sz="1600" b="1" dirty="0" smtClean="0"/>
              <a:t>while(current </a:t>
            </a:r>
            <a:r>
              <a:rPr lang="en-US" sz="1600" b="1" dirty="0"/>
              <a:t>!= tail-&gt;next) </a:t>
            </a:r>
            <a:endParaRPr lang="en-US" sz="1600" b="1" dirty="0" smtClean="0"/>
          </a:p>
          <a:p>
            <a:pPr algn="l" rtl="0">
              <a:defRPr/>
            </a:pPr>
            <a:r>
              <a:rPr lang="en-US" sz="1600" b="1" dirty="0" smtClean="0"/>
              <a:t>// </a:t>
            </a:r>
            <a:r>
              <a:rPr lang="en-US" sz="1600" b="1" dirty="0" smtClean="0">
                <a:solidFill>
                  <a:srgbClr val="FF0000"/>
                </a:solidFill>
              </a:rPr>
              <a:t>OR</a:t>
            </a:r>
            <a:r>
              <a:rPr lang="en-US" sz="1600" b="1" dirty="0" smtClean="0"/>
              <a:t> while(current !=0) </a:t>
            </a:r>
            <a:endParaRPr lang="en-US" sz="1600" b="1" dirty="0"/>
          </a:p>
          <a:p>
            <a:pPr algn="l" rtl="0">
              <a:defRPr/>
            </a:pPr>
            <a:r>
              <a:rPr lang="en-US" sz="1600" b="1" dirty="0"/>
              <a:t>{</a:t>
            </a:r>
            <a:endParaRPr lang="ar-SA" sz="1600" b="1" dirty="0"/>
          </a:p>
          <a:p>
            <a:pPr algn="l" rtl="0">
              <a:defRPr/>
            </a:pPr>
            <a:r>
              <a:rPr lang="fr-FR" sz="1600" b="1" dirty="0"/>
              <a:t>cout &lt;&lt; </a:t>
            </a:r>
            <a:r>
              <a:rPr lang="fr-FR" sz="1600" b="1" dirty="0" err="1"/>
              <a:t>current</a:t>
            </a:r>
            <a:r>
              <a:rPr lang="fr-FR" sz="1600" b="1" dirty="0"/>
              <a:t>-</a:t>
            </a:r>
            <a:r>
              <a:rPr lang="fr-FR" sz="1600" b="1" dirty="0" smtClean="0"/>
              <a:t>&gt;data </a:t>
            </a:r>
            <a:r>
              <a:rPr lang="fr-FR" sz="1600" b="1" dirty="0"/>
              <a:t>&lt;&lt; " " &lt;&lt; </a:t>
            </a:r>
            <a:r>
              <a:rPr lang="fr-FR" sz="1600" b="1" dirty="0" err="1"/>
              <a:t>current</a:t>
            </a:r>
            <a:r>
              <a:rPr lang="fr-FR" sz="1600" b="1" dirty="0"/>
              <a:t> &lt;&lt; "\n"; </a:t>
            </a:r>
          </a:p>
          <a:p>
            <a:pPr algn="l" rtl="0">
              <a:defRPr/>
            </a:pPr>
            <a:r>
              <a:rPr lang="en-US" sz="1600" b="1" dirty="0"/>
              <a:t>current=current-&gt;next; </a:t>
            </a:r>
          </a:p>
          <a:p>
            <a:pPr algn="l" rtl="0">
              <a:defRPr/>
            </a:pPr>
            <a:r>
              <a:rPr lang="en-US" sz="1600" b="1" dirty="0"/>
              <a:t>}</a:t>
            </a:r>
            <a:endParaRPr lang="ar-SA" sz="1600" b="1" dirty="0"/>
          </a:p>
          <a:p>
            <a:pPr algn="l" rtl="0">
              <a:defRPr/>
            </a:pPr>
            <a:r>
              <a:rPr lang="en-US" sz="1600" b="1" dirty="0" err="1"/>
              <a:t>cout</a:t>
            </a:r>
            <a:r>
              <a:rPr lang="en-US" sz="1600" b="1" dirty="0"/>
              <a:t> &lt;&lt; "----------------------" &lt;&lt; "\n"; </a:t>
            </a:r>
          </a:p>
          <a:p>
            <a:pPr algn="l" rtl="0">
              <a:defRPr/>
            </a:pPr>
            <a:r>
              <a:rPr lang="en-US" sz="1600" b="1" dirty="0"/>
              <a:t>}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657600" y="177225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414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6- </a:t>
            </a:r>
            <a:r>
              <a:rPr lang="en-US" sz="1800" b="1" dirty="0" smtClean="0">
                <a:solidFill>
                  <a:srgbClr val="0070C0"/>
                </a:solidFill>
              </a:rPr>
              <a:t>void clear(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381000" y="2667000"/>
            <a:ext cx="38100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/>
              <a:t>void stack::clear( ) </a:t>
            </a: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 smtClean="0"/>
              <a:t>head =0</a:t>
            </a:r>
            <a:r>
              <a:rPr lang="en-US" sz="2800" b="1" dirty="0"/>
              <a:t>; </a:t>
            </a:r>
            <a:r>
              <a:rPr lang="en-US" sz="2800" b="1" dirty="0" smtClean="0"/>
              <a:t>count=0;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4800600" y="1189037"/>
            <a:ext cx="82296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Simple queue Class: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Declare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queue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 member function: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6-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 clear( ); 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0" i="1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8"/>
          <p:cNvSpPr/>
          <p:nvPr/>
        </p:nvSpPr>
        <p:spPr>
          <a:xfrm rot="5400000">
            <a:off x="1752600" y="3886200"/>
            <a:ext cx="57912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3" name="Rectangle 7"/>
          <p:cNvSpPr/>
          <p:nvPr/>
        </p:nvSpPr>
        <p:spPr>
          <a:xfrm>
            <a:off x="4953000" y="2590800"/>
            <a:ext cx="38100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/>
              <a:t>void </a:t>
            </a:r>
            <a:r>
              <a:rPr lang="en-US" sz="2800" b="1" dirty="0" smtClean="0"/>
              <a:t>queue::</a:t>
            </a:r>
            <a:r>
              <a:rPr lang="en-US" sz="2800" b="1" dirty="0"/>
              <a:t>clear( ) </a:t>
            </a: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/>
              <a:t>head = tail =0; </a:t>
            </a:r>
            <a:r>
              <a:rPr lang="en-US" sz="2800" b="1" dirty="0" smtClean="0"/>
              <a:t>count=0;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3505200" y="0"/>
            <a:ext cx="24416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Stacks</a:t>
            </a:r>
            <a:endParaRPr lang="ar-SA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16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76200" y="533400"/>
            <a:ext cx="8763000" cy="6172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void main( )</a:t>
            </a:r>
          </a:p>
          <a:p>
            <a:pPr algn="l"/>
            <a:r>
              <a:rPr lang="en-US" sz="1600" dirty="0"/>
              <a:t>{</a:t>
            </a:r>
          </a:p>
          <a:p>
            <a:pPr algn="l"/>
            <a:r>
              <a:rPr lang="en-US" sz="1600" dirty="0"/>
              <a:t>stack </a:t>
            </a:r>
            <a:r>
              <a:rPr lang="en-US" sz="1600" dirty="0" err="1"/>
              <a:t>mag</a:t>
            </a:r>
            <a:r>
              <a:rPr lang="en-US" sz="1600" dirty="0"/>
              <a:t>;</a:t>
            </a:r>
          </a:p>
          <a:p>
            <a:pPr algn="l"/>
            <a:r>
              <a:rPr lang="en-US" sz="1600" dirty="0"/>
              <a:t>if(</a:t>
            </a:r>
            <a:r>
              <a:rPr lang="en-US" sz="1600" dirty="0" err="1"/>
              <a:t>mag.isempty</a:t>
            </a:r>
            <a:r>
              <a:rPr lang="en-US" sz="1600" dirty="0"/>
              <a:t>( )) </a:t>
            </a:r>
            <a:r>
              <a:rPr lang="en-US" sz="1600" dirty="0" err="1"/>
              <a:t>cout</a:t>
            </a:r>
            <a:r>
              <a:rPr lang="en-US" sz="1600" dirty="0"/>
              <a:t> &lt;&lt; "Stack is empty \n";</a:t>
            </a:r>
          </a:p>
          <a:p>
            <a:pPr algn="l"/>
            <a:r>
              <a:rPr lang="en-US" sz="1600" dirty="0"/>
              <a:t>else </a:t>
            </a:r>
            <a:r>
              <a:rPr lang="en-US" sz="1600" dirty="0" err="1"/>
              <a:t>cout</a:t>
            </a:r>
            <a:r>
              <a:rPr lang="en-US" sz="1600" dirty="0"/>
              <a:t> &lt;&lt; "Stack is not empty 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(50);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(90);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"</a:t>
            </a:r>
            <a:r>
              <a:rPr lang="en-US" sz="1600" dirty="0" err="1"/>
              <a:t>stackTop</a:t>
            </a:r>
            <a:r>
              <a:rPr lang="en-US" sz="1600" dirty="0"/>
              <a:t> " &lt;&lt; </a:t>
            </a:r>
            <a:r>
              <a:rPr lang="en-US" sz="1600" dirty="0" err="1" smtClean="0"/>
              <a:t>mag.top</a:t>
            </a:r>
            <a:r>
              <a:rPr lang="en-US" sz="1600" dirty="0"/>
              <a:t>( ) &lt;&lt; "\n";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(60);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mag.pop( ) &lt;&lt; " </a:t>
            </a:r>
            <a:r>
              <a:rPr lang="en-US" sz="1600" dirty="0" err="1"/>
              <a:t>poped</a:t>
            </a:r>
            <a:r>
              <a:rPr lang="en-US" sz="1600" dirty="0"/>
              <a:t> out 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(66);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 "</a:t>
            </a:r>
            <a:r>
              <a:rPr lang="en-US" sz="1600" dirty="0" err="1"/>
              <a:t>stackTop</a:t>
            </a:r>
            <a:r>
              <a:rPr lang="en-US" sz="1600" dirty="0"/>
              <a:t> " &lt;&lt; </a:t>
            </a:r>
            <a:r>
              <a:rPr lang="en-US" sz="1600" dirty="0" err="1" smtClean="0"/>
              <a:t>mag.top</a:t>
            </a:r>
            <a:r>
              <a:rPr lang="en-US" sz="1600" dirty="0"/>
              <a:t>( ) &lt;&lt; "\n";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(45);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(38);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mag.pop( ) &lt;&lt; " </a:t>
            </a:r>
            <a:r>
              <a:rPr lang="en-US" sz="1600" dirty="0" err="1"/>
              <a:t>poped</a:t>
            </a:r>
            <a:r>
              <a:rPr lang="en-US" sz="1600" dirty="0"/>
              <a:t> out 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(50);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"Stack Count: " &lt;&lt; </a:t>
            </a:r>
            <a:r>
              <a:rPr lang="en-US" sz="1600" dirty="0" err="1"/>
              <a:t>mag.stackCount</a:t>
            </a:r>
            <a:r>
              <a:rPr lang="en-US" sz="1600" dirty="0"/>
              <a:t>()&lt;&lt; "\n";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mag.clear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/>
              <a:t>if(</a:t>
            </a:r>
            <a:r>
              <a:rPr lang="en-US" sz="1600" dirty="0" err="1"/>
              <a:t>mag.isempty</a:t>
            </a:r>
            <a:r>
              <a:rPr lang="en-US" sz="1600" dirty="0"/>
              <a:t>( )) </a:t>
            </a:r>
            <a:r>
              <a:rPr lang="en-US" sz="1600" dirty="0" err="1"/>
              <a:t>cout</a:t>
            </a:r>
            <a:r>
              <a:rPr lang="en-US" sz="1600" dirty="0"/>
              <a:t> &lt;&lt; "Stack is empty \n";</a:t>
            </a:r>
          </a:p>
          <a:p>
            <a:pPr algn="l"/>
            <a:r>
              <a:rPr lang="en-US" sz="1600" dirty="0"/>
              <a:t>else </a:t>
            </a:r>
            <a:r>
              <a:rPr lang="en-US" sz="1600" dirty="0" err="1"/>
              <a:t>cout</a:t>
            </a:r>
            <a:r>
              <a:rPr lang="en-US" sz="1600" dirty="0"/>
              <a:t> &lt;&lt; "Stack is not empty \n";</a:t>
            </a:r>
          </a:p>
          <a:p>
            <a:pPr algn="l"/>
            <a:r>
              <a:rPr lang="en-US" sz="1600" dirty="0"/>
              <a:t>}</a:t>
            </a:r>
            <a:endParaRPr lang="en-US" sz="1600" b="1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609600"/>
            <a:ext cx="4343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Queue</a:t>
            </a:r>
            <a:endParaRPr lang="ar-SA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16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76200" y="762000"/>
            <a:ext cx="8763000" cy="6172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void main( )</a:t>
            </a:r>
          </a:p>
          <a:p>
            <a:pPr algn="l"/>
            <a:r>
              <a:rPr lang="en-US" sz="1600" dirty="0" smtClean="0"/>
              <a:t>{</a:t>
            </a:r>
            <a:endParaRPr lang="en-US" sz="1600" dirty="0"/>
          </a:p>
          <a:p>
            <a:pPr algn="l"/>
            <a:r>
              <a:rPr lang="en-US" sz="1600" dirty="0" smtClean="0"/>
              <a:t>if(</a:t>
            </a:r>
            <a:r>
              <a:rPr lang="en-US" sz="1600" dirty="0" err="1" smtClean="0"/>
              <a:t>mag.isempty</a:t>
            </a:r>
            <a:r>
              <a:rPr lang="en-US" sz="1600" dirty="0" smtClean="0"/>
              <a:t>( )) </a:t>
            </a:r>
            <a:r>
              <a:rPr lang="en-US" sz="1600" dirty="0" err="1" smtClean="0"/>
              <a:t>cout</a:t>
            </a:r>
            <a:r>
              <a:rPr lang="en-US" sz="1600" dirty="0" smtClean="0"/>
              <a:t> &lt;&lt; "queue is empty \n";</a:t>
            </a:r>
          </a:p>
          <a:p>
            <a:pPr algn="l"/>
            <a:r>
              <a:rPr lang="en-US" sz="1600" dirty="0" smtClean="0"/>
              <a:t>else </a:t>
            </a:r>
            <a:r>
              <a:rPr lang="en-US" sz="1600" dirty="0" err="1" smtClean="0"/>
              <a:t>cout</a:t>
            </a:r>
            <a:r>
              <a:rPr lang="en-US" sz="1600" dirty="0" smtClean="0"/>
              <a:t> &lt;&lt; "queue is not Queue </a:t>
            </a:r>
            <a:r>
              <a:rPr lang="en-US" sz="1600" dirty="0" err="1" smtClean="0"/>
              <a:t>mag</a:t>
            </a:r>
            <a:r>
              <a:rPr lang="en-US" sz="1600" dirty="0"/>
              <a:t>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(50);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(90);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"front 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mag.front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(60);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mag.Displayqueue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mag.dequeue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 </a:t>
            </a:r>
            <a:r>
              <a:rPr lang="en-US" sz="1600" dirty="0" err="1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dequeueout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 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mag.Displayqueue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(66);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"rear 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mag.rear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(45);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(38);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mag.Displayqueue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mag.dequeue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 </a:t>
            </a:r>
            <a:r>
              <a:rPr lang="en-US" sz="1600" dirty="0" err="1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dequeue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 out 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mag.Displayqueue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mag.enqueue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(50);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"queue Count: 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mag.queueCount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()&lt;&lt;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mag.Displayqueue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err="1" smtClean="0">
                <a:latin typeface="Courier New"/>
                <a:ea typeface="Calibri"/>
                <a:cs typeface="Arial"/>
              </a:rPr>
              <a:t>mag.clear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);</a:t>
            </a:r>
            <a:endParaRPr lang="en-US" sz="2000" dirty="0" smtClean="0"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/>
                <a:ea typeface="Calibri"/>
                <a:cs typeface="Arial"/>
              </a:rPr>
              <a:t>if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mag.isempty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( ))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"queue is empty 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/>
                <a:ea typeface="Calibri"/>
                <a:cs typeface="Arial"/>
              </a:rPr>
              <a:t>else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</a:t>
            </a:r>
            <a:r>
              <a:rPr lang="en-US" sz="1600" dirty="0" err="1" smtClean="0">
                <a:latin typeface="Courier New"/>
                <a:ea typeface="Calibri"/>
                <a:cs typeface="Arial"/>
              </a:rPr>
              <a:t>cout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 &lt;&lt; </a:t>
            </a:r>
            <a:r>
              <a:rPr lang="en-US" sz="1600" dirty="0" smtClean="0">
                <a:solidFill>
                  <a:srgbClr val="800000"/>
                </a:solidFill>
                <a:latin typeface="Courier New"/>
                <a:ea typeface="Calibri"/>
                <a:cs typeface="Arial"/>
              </a:rPr>
              <a:t>"queue is not empty \n"</a:t>
            </a:r>
            <a:r>
              <a:rPr lang="en-US" sz="1600" dirty="0" smtClean="0">
                <a:latin typeface="Courier New"/>
                <a:ea typeface="Calibri"/>
                <a:cs typeface="Arial"/>
              </a:rPr>
              <a:t>;</a:t>
            </a:r>
            <a:endParaRPr lang="en-US" sz="2000" dirty="0" smtClean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dirty="0" smtClean="0">
                <a:ea typeface="Calibri"/>
              </a:rPr>
              <a:t> </a:t>
            </a:r>
            <a:endParaRPr lang="en-US" sz="2000" dirty="0" smtClean="0">
              <a:ea typeface="Calibri"/>
              <a:cs typeface="Arial"/>
            </a:endParaRPr>
          </a:p>
          <a:p>
            <a:pPr algn="l"/>
            <a:r>
              <a:rPr lang="en-US" sz="1600" dirty="0" smtClean="0"/>
              <a:t>}</a:t>
            </a:r>
            <a:endParaRPr lang="en-US" sz="16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Evolution question </a:t>
            </a:r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 rtlCol="0">
            <a:normAutofit fontScale="40000" lnSpcReduction="20000"/>
          </a:bodyPr>
          <a:lstStyle/>
          <a:p>
            <a:pPr>
              <a:buNone/>
            </a:pPr>
            <a:r>
              <a:rPr lang="en-US" sz="5100" b="1" dirty="0" smtClean="0">
                <a:solidFill>
                  <a:schemeClr val="accent2"/>
                </a:solidFill>
              </a:rPr>
              <a:t>     Q: Assume that you have stack of integers S, queue of integers Q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sz="4500" dirty="0" smtClean="0"/>
              <a:t>       queue Q;</a:t>
            </a:r>
          </a:p>
          <a:p>
            <a:pPr>
              <a:buNone/>
            </a:pPr>
            <a:r>
              <a:rPr lang="en-US" sz="4500" dirty="0" smtClean="0"/>
              <a:t>	stack S;</a:t>
            </a:r>
          </a:p>
          <a:p>
            <a:pPr>
              <a:buNone/>
            </a:pPr>
            <a:r>
              <a:rPr lang="en-US" sz="4500" dirty="0" smtClean="0"/>
              <a:t> 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(77);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(66);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(55);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(44);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(33);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(22);</a:t>
            </a:r>
          </a:p>
          <a:p>
            <a:pPr>
              <a:buNone/>
            </a:pPr>
            <a:r>
              <a:rPr lang="en-US" sz="4500" dirty="0" smtClean="0"/>
              <a:t>	Q. </a:t>
            </a:r>
            <a:r>
              <a:rPr lang="en-US" sz="4500" dirty="0" err="1" smtClean="0"/>
              <a:t>enqueue</a:t>
            </a:r>
            <a:r>
              <a:rPr lang="en-US" sz="4500" dirty="0" smtClean="0"/>
              <a:t> (11);</a:t>
            </a:r>
          </a:p>
          <a:p>
            <a:pPr>
              <a:buNone/>
            </a:pPr>
            <a:r>
              <a:rPr lang="en-US" sz="4500" dirty="0" smtClean="0"/>
              <a:t> </a:t>
            </a:r>
          </a:p>
          <a:p>
            <a:pPr>
              <a:buNone/>
            </a:pPr>
            <a:r>
              <a:rPr lang="en-US" sz="4500" dirty="0" smtClean="0"/>
              <a:t>	while(</a:t>
            </a:r>
            <a:r>
              <a:rPr lang="en-US" sz="4500" dirty="0" err="1" smtClean="0"/>
              <a:t>Q.front</a:t>
            </a:r>
            <a:r>
              <a:rPr lang="en-US" sz="4500" dirty="0" smtClean="0"/>
              <a:t>() != 44)</a:t>
            </a:r>
          </a:p>
          <a:p>
            <a:pPr>
              <a:buNone/>
            </a:pPr>
            <a:r>
              <a:rPr lang="en-US" sz="4500" dirty="0" smtClean="0"/>
              <a:t>	{</a:t>
            </a:r>
          </a:p>
          <a:p>
            <a:pPr>
              <a:buNone/>
            </a:pPr>
            <a:r>
              <a:rPr lang="en-US" sz="4500" dirty="0" smtClean="0"/>
              <a:t>		</a:t>
            </a:r>
            <a:r>
              <a:rPr lang="en-US" sz="4500" dirty="0" err="1" smtClean="0"/>
              <a:t>S.push</a:t>
            </a:r>
            <a:r>
              <a:rPr lang="en-US" sz="4500" dirty="0" smtClean="0"/>
              <a:t>(</a:t>
            </a:r>
            <a:r>
              <a:rPr lang="en-US" sz="4500" dirty="0" err="1" smtClean="0"/>
              <a:t>Q.size</a:t>
            </a:r>
            <a:r>
              <a:rPr lang="en-US" sz="4500" dirty="0" smtClean="0"/>
              <a:t>());</a:t>
            </a:r>
          </a:p>
          <a:p>
            <a:pPr>
              <a:buNone/>
            </a:pPr>
            <a:r>
              <a:rPr lang="en-US" sz="4500" dirty="0" smtClean="0"/>
              <a:t>		Q. </a:t>
            </a:r>
            <a:r>
              <a:rPr lang="en-US" sz="4500" dirty="0" err="1" smtClean="0"/>
              <a:t>dequeue</a:t>
            </a:r>
            <a:r>
              <a:rPr lang="en-US" sz="4500" dirty="0" smtClean="0"/>
              <a:t> ();</a:t>
            </a:r>
          </a:p>
          <a:p>
            <a:pPr>
              <a:buNone/>
            </a:pPr>
            <a:r>
              <a:rPr lang="en-US" sz="4500" dirty="0" smtClean="0"/>
              <a:t>	}</a:t>
            </a:r>
          </a:p>
          <a:p>
            <a:pPr>
              <a:buNone/>
            </a:pPr>
            <a:r>
              <a:rPr lang="en-US" sz="5000" b="1" dirty="0" smtClean="0">
                <a:solidFill>
                  <a:srgbClr val="C00000"/>
                </a:solidFill>
              </a:rPr>
              <a:t>Fill the content of S and Q after the execution of the following operations: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76600" y="2209800"/>
          <a:ext cx="685800" cy="16459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685800"/>
              </a:tblGrid>
              <a:tr h="548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2420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Stack 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274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rear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724400" y="3276600"/>
          <a:ext cx="4190998" cy="370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98714"/>
                <a:gridCol w="598714"/>
                <a:gridCol w="598714"/>
                <a:gridCol w="598714"/>
                <a:gridCol w="598714"/>
                <a:gridCol w="598714"/>
                <a:gridCol w="5987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86400" y="3810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Queue Q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153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228600" y="391180"/>
            <a:ext cx="8475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Comparisons between lined list &amp; stack &amp; queue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038600" y="312420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1" name="مستطيل 60"/>
          <p:cNvSpPr/>
          <p:nvPr/>
        </p:nvSpPr>
        <p:spPr>
          <a:xfrm>
            <a:off x="3581400" y="4572000"/>
            <a:ext cx="609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600" b="1" dirty="0" smtClean="0"/>
              <a:t>top</a:t>
            </a:r>
            <a:endParaRPr lang="ar-SA" b="1" dirty="0"/>
          </a:p>
        </p:txBody>
      </p:sp>
      <p:cxnSp>
        <p:nvCxnSpPr>
          <p:cNvPr id="69" name="رابط كسهم مستقيم 68"/>
          <p:cNvCxnSpPr/>
          <p:nvPr/>
        </p:nvCxnSpPr>
        <p:spPr>
          <a:xfrm flipH="1">
            <a:off x="3352800" y="4724400"/>
            <a:ext cx="228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مستطيل 76"/>
          <p:cNvSpPr/>
          <p:nvPr/>
        </p:nvSpPr>
        <p:spPr>
          <a:xfrm>
            <a:off x="4800600" y="4343400"/>
            <a:ext cx="609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600" b="1" dirty="0" smtClean="0"/>
              <a:t>front</a:t>
            </a:r>
            <a:endParaRPr lang="ar-SA" b="1" dirty="0"/>
          </a:p>
        </p:txBody>
      </p:sp>
      <p:cxnSp>
        <p:nvCxnSpPr>
          <p:cNvPr id="78" name="رابط كسهم مستقيم 77"/>
          <p:cNvCxnSpPr>
            <a:stCxn id="77" idx="3"/>
          </p:cNvCxnSpPr>
          <p:nvPr/>
        </p:nvCxnSpPr>
        <p:spPr>
          <a:xfrm>
            <a:off x="5410200" y="4457700"/>
            <a:ext cx="228600" cy="381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مستطيل 90"/>
          <p:cNvSpPr/>
          <p:nvPr/>
        </p:nvSpPr>
        <p:spPr>
          <a:xfrm>
            <a:off x="3886200" y="2895600"/>
            <a:ext cx="304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 l="26250" t="25000" r="13750" b="13000"/>
          <a:stretch>
            <a:fillRect/>
          </a:stretch>
        </p:blipFill>
        <p:spPr bwMode="auto">
          <a:xfrm>
            <a:off x="304800" y="1447800"/>
            <a:ext cx="8128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مربع نص 95"/>
          <p:cNvSpPr txBox="1"/>
          <p:nvPr/>
        </p:nvSpPr>
        <p:spPr>
          <a:xfrm>
            <a:off x="7848600" y="3810000"/>
            <a:ext cx="129540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Note: we can  not put tail pointer in the stack because we have one hole in the top which we can do the removing and inserting operation  from it , but queue opposite that  we have two </a:t>
            </a:r>
            <a:r>
              <a:rPr lang="ar-SA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hole</a:t>
            </a:r>
            <a:endParaRPr lang="ar-SA" sz="1200" b="1" dirty="0">
              <a:solidFill>
                <a:srgbClr val="FF0000"/>
              </a:solidFill>
            </a:endParaRPr>
          </a:p>
        </p:txBody>
      </p:sp>
      <p:cxnSp>
        <p:nvCxnSpPr>
          <p:cNvPr id="98" name="رابط مستقيم 97"/>
          <p:cNvCxnSpPr/>
          <p:nvPr/>
        </p:nvCxnSpPr>
        <p:spPr>
          <a:xfrm>
            <a:off x="4572000" y="3657600"/>
            <a:ext cx="0" cy="3276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رابط مستقيم 101"/>
          <p:cNvCxnSpPr/>
          <p:nvPr/>
        </p:nvCxnSpPr>
        <p:spPr>
          <a:xfrm flipH="1">
            <a:off x="0" y="3657600"/>
            <a:ext cx="91440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52400"/>
            <a:ext cx="38100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Stack: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pic>
        <p:nvPicPr>
          <p:cNvPr id="3079" name="Picture 8" descr="http://static.flickr.com/1350/1490540282_c96252968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191000"/>
            <a:ext cx="37147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/>
          <p:nvPr/>
        </p:nvSpPr>
        <p:spPr>
          <a:xfrm rot="5400000">
            <a:off x="1181100" y="3238500"/>
            <a:ext cx="6705600" cy="228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4876800" y="228600"/>
            <a:ext cx="17459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Queue:</a:t>
            </a:r>
            <a:endParaRPr lang="ar-S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876800" y="914400"/>
            <a:ext cx="3962400" cy="32685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+mn-lt"/>
                <a:cs typeface="+mn-cs"/>
              </a:rPr>
              <a:t>similar to stack, except that the first item to be inserted is the first one to be removed.</a:t>
            </a:r>
          </a:p>
          <a:p>
            <a:pPr marL="34290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+mn-lt"/>
                <a:cs typeface="+mn-cs"/>
              </a:rPr>
              <a:t>An item is inserted from “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cs typeface="+mn-cs"/>
              </a:rPr>
              <a:t>rear</a:t>
            </a:r>
            <a:r>
              <a:rPr lang="en-US" sz="2400" dirty="0" smtClean="0">
                <a:latin typeface="+mn-lt"/>
                <a:cs typeface="+mn-cs"/>
              </a:rPr>
              <a:t>” and removed from “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cs typeface="+mn-cs"/>
              </a:rPr>
              <a:t>front</a:t>
            </a:r>
            <a:r>
              <a:rPr lang="en-US" sz="2400" dirty="0" smtClean="0"/>
              <a:t> “ of the queue</a:t>
            </a:r>
            <a:r>
              <a:rPr lang="en-US" sz="2400" dirty="0" smtClean="0">
                <a:latin typeface="+mn-lt"/>
                <a:cs typeface="+mn-cs"/>
              </a:rPr>
              <a:t>.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latin typeface="+mn-lt"/>
                <a:cs typeface="+mn-cs"/>
              </a:rPr>
              <a:t>This mechanism is called First-In-First-Out (FIFO). </a:t>
            </a:r>
          </a:p>
          <a:p>
            <a:endParaRPr lang="ar-SA" sz="2400" dirty="0">
              <a:latin typeface="+mn-lt"/>
              <a:cs typeface="+mn-c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81000" y="838200"/>
            <a:ext cx="3657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access to only the last item inserted.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item is inserted or removed from the “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of the stack.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mechanism is called Last-In-First-Out (LIFO).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A Stack Applet example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2" descr="http://withfriendship.com/images/h/36473/Queue-(data-structure)-picture.png"/>
          <p:cNvPicPr>
            <a:picLocks noChangeAspect="1" noChangeArrowheads="1"/>
          </p:cNvPicPr>
          <p:nvPr/>
        </p:nvPicPr>
        <p:blipFill>
          <a:blip r:embed="rId5" cstate="print"/>
          <a:srcRect l="66939"/>
          <a:stretch>
            <a:fillRect/>
          </a:stretch>
        </p:blipFill>
        <p:spPr bwMode="auto">
          <a:xfrm>
            <a:off x="5334000" y="3886200"/>
            <a:ext cx="2743200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مجموعة 56"/>
          <p:cNvGrpSpPr/>
          <p:nvPr/>
        </p:nvGrpSpPr>
        <p:grpSpPr>
          <a:xfrm>
            <a:off x="457200" y="1524000"/>
            <a:ext cx="8382000" cy="1600200"/>
            <a:chOff x="152400" y="4572000"/>
            <a:chExt cx="8763000" cy="1997075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276600" y="6096000"/>
              <a:ext cx="914400" cy="336550"/>
              <a:chOff x="3648" y="3388"/>
              <a:chExt cx="576" cy="212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8" name="Text Box 6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V="1">
              <a:off x="228600" y="6553200"/>
              <a:ext cx="609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ar-SA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52400" y="6172200"/>
              <a:ext cx="5476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top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823913" y="4572000"/>
              <a:ext cx="15382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empty stack</a:t>
              </a:r>
            </a:p>
          </p:txBody>
        </p:sp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609600" y="5105400"/>
              <a:ext cx="1905000" cy="1447800"/>
              <a:chOff x="672" y="3216"/>
              <a:chExt cx="1200" cy="912"/>
            </a:xfrm>
          </p:grpSpPr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" name="Group 16"/>
            <p:cNvGrpSpPr>
              <a:grpSpLocks/>
            </p:cNvGrpSpPr>
            <p:nvPr/>
          </p:nvGrpSpPr>
          <p:grpSpPr bwMode="auto">
            <a:xfrm>
              <a:off x="2286000" y="5867400"/>
              <a:ext cx="685800" cy="396875"/>
              <a:chOff x="1440" y="3888"/>
              <a:chExt cx="432" cy="250"/>
            </a:xfrm>
          </p:grpSpPr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 flipV="1">
                <a:off x="1488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20" name="Text Box 18"/>
              <p:cNvSpPr txBox="1">
                <a:spLocks noChangeArrowheads="1"/>
              </p:cNvSpPr>
              <p:nvPr/>
            </p:nvSpPr>
            <p:spPr bwMode="auto">
              <a:xfrm>
                <a:off x="1440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2743200" y="5105400"/>
              <a:ext cx="1905000" cy="1447800"/>
              <a:chOff x="672" y="3216"/>
              <a:chExt cx="1200" cy="912"/>
            </a:xfrm>
          </p:grpSpPr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27" name="Group 25"/>
            <p:cNvGrpSpPr>
              <a:grpSpLocks/>
            </p:cNvGrpSpPr>
            <p:nvPr/>
          </p:nvGrpSpPr>
          <p:grpSpPr bwMode="auto">
            <a:xfrm>
              <a:off x="4343400" y="5410200"/>
              <a:ext cx="685800" cy="396875"/>
              <a:chOff x="2736" y="3888"/>
              <a:chExt cx="432" cy="250"/>
            </a:xfrm>
          </p:grpSpPr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 flipV="1">
                <a:off x="2784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2736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30" name="Group 28"/>
            <p:cNvGrpSpPr>
              <a:grpSpLocks/>
            </p:cNvGrpSpPr>
            <p:nvPr/>
          </p:nvGrpSpPr>
          <p:grpSpPr bwMode="auto">
            <a:xfrm>
              <a:off x="4800600" y="5105400"/>
              <a:ext cx="1905000" cy="1447800"/>
              <a:chOff x="672" y="3216"/>
              <a:chExt cx="1200" cy="912"/>
            </a:xfrm>
          </p:grpSpPr>
          <p:sp>
            <p:nvSpPr>
              <p:cNvPr id="31" name="Line 29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36" name="Group 34"/>
            <p:cNvGrpSpPr>
              <a:grpSpLocks/>
            </p:cNvGrpSpPr>
            <p:nvPr/>
          </p:nvGrpSpPr>
          <p:grpSpPr bwMode="auto">
            <a:xfrm>
              <a:off x="6553200" y="5867400"/>
              <a:ext cx="685800" cy="396875"/>
              <a:chOff x="4128" y="3888"/>
              <a:chExt cx="432" cy="250"/>
            </a:xfrm>
          </p:grpSpPr>
          <p:sp>
            <p:nvSpPr>
              <p:cNvPr id="37" name="Line 35"/>
              <p:cNvSpPr>
                <a:spLocks noChangeShapeType="1"/>
              </p:cNvSpPr>
              <p:nvPr/>
            </p:nvSpPr>
            <p:spPr bwMode="auto">
              <a:xfrm flipV="1">
                <a:off x="4176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38" name="Text Box 36"/>
              <p:cNvSpPr txBox="1">
                <a:spLocks noChangeArrowheads="1"/>
              </p:cNvSpPr>
              <p:nvPr/>
            </p:nvSpPr>
            <p:spPr bwMode="auto">
              <a:xfrm>
                <a:off x="4128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7010400" y="5105400"/>
              <a:ext cx="1905000" cy="1447800"/>
              <a:chOff x="672" y="3216"/>
              <a:chExt cx="1200" cy="912"/>
            </a:xfrm>
          </p:grpSpPr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2632075" y="4572000"/>
              <a:ext cx="20510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push an element</a:t>
              </a:r>
            </a:p>
          </p:txBody>
        </p:sp>
        <p:sp>
          <p:nvSpPr>
            <p:cNvPr id="46" name="Text Box 44"/>
            <p:cNvSpPr txBox="1">
              <a:spLocks noChangeArrowheads="1"/>
            </p:cNvSpPr>
            <p:nvPr/>
          </p:nvSpPr>
          <p:spPr bwMode="auto">
            <a:xfrm>
              <a:off x="4957763" y="4572000"/>
              <a:ext cx="16637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push another</a:t>
              </a:r>
            </a:p>
          </p:txBody>
        </p:sp>
        <p:grpSp>
          <p:nvGrpSpPr>
            <p:cNvPr id="47" name="Group 45"/>
            <p:cNvGrpSpPr>
              <a:grpSpLocks/>
            </p:cNvGrpSpPr>
            <p:nvPr/>
          </p:nvGrpSpPr>
          <p:grpSpPr bwMode="auto">
            <a:xfrm>
              <a:off x="5308600" y="6076950"/>
              <a:ext cx="914400" cy="336550"/>
              <a:chOff x="3648" y="3388"/>
              <a:chExt cx="576" cy="212"/>
            </a:xfrm>
          </p:grpSpPr>
          <p:sp>
            <p:nvSpPr>
              <p:cNvPr id="48" name="Rectangle 46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49" name="Text Box 47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  <p:grpSp>
          <p:nvGrpSpPr>
            <p:cNvPr id="50" name="Group 48"/>
            <p:cNvGrpSpPr>
              <a:grpSpLocks/>
            </p:cNvGrpSpPr>
            <p:nvPr/>
          </p:nvGrpSpPr>
          <p:grpSpPr bwMode="auto">
            <a:xfrm>
              <a:off x="5321300" y="5632450"/>
              <a:ext cx="914400" cy="336550"/>
              <a:chOff x="3648" y="3388"/>
              <a:chExt cx="576" cy="212"/>
            </a:xfrm>
          </p:grpSpPr>
          <p:sp>
            <p:nvSpPr>
              <p:cNvPr id="51" name="Rectangle 49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2" name="Text Box 50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B</a:t>
                </a:r>
              </a:p>
            </p:txBody>
          </p:sp>
        </p:grp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7631113" y="4572000"/>
              <a:ext cx="6016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pop</a:t>
              </a:r>
            </a:p>
          </p:txBody>
        </p:sp>
        <p:grpSp>
          <p:nvGrpSpPr>
            <p:cNvPr id="54" name="Group 52"/>
            <p:cNvGrpSpPr>
              <a:grpSpLocks/>
            </p:cNvGrpSpPr>
            <p:nvPr/>
          </p:nvGrpSpPr>
          <p:grpSpPr bwMode="auto">
            <a:xfrm>
              <a:off x="7543800" y="6045200"/>
              <a:ext cx="914400" cy="336550"/>
              <a:chOff x="3648" y="3388"/>
              <a:chExt cx="576" cy="212"/>
            </a:xfrm>
          </p:grpSpPr>
          <p:sp>
            <p:nvSpPr>
              <p:cNvPr id="55" name="Rectangle 53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</p:grpSp>
      <p:sp>
        <p:nvSpPr>
          <p:cNvPr id="58" name="مربع نص 57"/>
          <p:cNvSpPr txBox="1"/>
          <p:nvPr/>
        </p:nvSpPr>
        <p:spPr>
          <a:xfrm>
            <a:off x="533400" y="152400"/>
            <a:ext cx="80772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Stack: Primary operations</a:t>
            </a:r>
          </a:p>
          <a:p>
            <a:pPr marL="457200" indent="-457200" algn="l" rtl="0" eaLnBrk="0" hangingPunct="0">
              <a:spcBef>
                <a:spcPct val="20000"/>
              </a:spcBef>
              <a:buSzPct val="75000"/>
              <a:buFont typeface="Wingdings" pitchFamily="2" charset="2"/>
              <a:buChar char="§"/>
            </a:pP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Push</a:t>
            </a:r>
            <a:r>
              <a:rPr lang="en-US" sz="2000" kern="0" dirty="0" smtClean="0">
                <a:latin typeface="Arial"/>
                <a:cs typeface="+mn-cs"/>
              </a:rPr>
              <a:t>: Add an element to the top of the stack </a:t>
            </a:r>
            <a:r>
              <a:rPr lang="en-US" sz="2000" u="sng" kern="0" dirty="0" smtClean="0">
                <a:latin typeface="Arial"/>
                <a:cs typeface="+mn-cs"/>
              </a:rPr>
              <a:t>from the top</a:t>
            </a:r>
          </a:p>
          <a:p>
            <a:pPr marL="457200" lvl="0" indent="-457200" algn="l" rtl="0" eaLnBrk="0" hangingPunct="0">
              <a:spcBef>
                <a:spcPct val="20000"/>
              </a:spcBef>
              <a:buSzPct val="75000"/>
              <a:buFont typeface="Arial" pitchFamily="34" charset="0"/>
              <a:buChar char="•"/>
            </a:pP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Pop: </a:t>
            </a:r>
            <a:r>
              <a:rPr lang="en-US" sz="2000" kern="0" dirty="0" smtClean="0">
                <a:latin typeface="Arial"/>
                <a:cs typeface="+mn-cs"/>
              </a:rPr>
              <a:t>Remove the element at the top of the </a:t>
            </a:r>
            <a:r>
              <a:rPr lang="en-US" sz="2000" kern="0" dirty="0" smtClean="0">
                <a:latin typeface="Arial"/>
              </a:rPr>
              <a:t>stack </a:t>
            </a:r>
            <a:r>
              <a:rPr lang="en-US" sz="2000" u="sng" kern="0" dirty="0" smtClean="0">
                <a:latin typeface="Arial"/>
              </a:rPr>
              <a:t>from the top</a:t>
            </a:r>
            <a:endParaRPr lang="en-US" sz="2000" u="sng" kern="0" dirty="0" smtClean="0">
              <a:latin typeface="Arial"/>
              <a:cs typeface="+mn-cs"/>
            </a:endParaRPr>
          </a:p>
          <a:p>
            <a:pPr algn="ctr"/>
            <a:endParaRPr lang="ar-S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+mn-cs"/>
            </a:endParaRPr>
          </a:p>
        </p:txBody>
      </p:sp>
      <p:sp>
        <p:nvSpPr>
          <p:cNvPr id="59" name="Rectangle 9"/>
          <p:cNvSpPr/>
          <p:nvPr/>
        </p:nvSpPr>
        <p:spPr>
          <a:xfrm>
            <a:off x="0" y="33528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0" name="مربع نص 59"/>
          <p:cNvSpPr txBox="1"/>
          <p:nvPr/>
        </p:nvSpPr>
        <p:spPr>
          <a:xfrm>
            <a:off x="304800" y="3581400"/>
            <a:ext cx="8534400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Queue </a:t>
            </a: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: Primary operations</a:t>
            </a:r>
            <a:endParaRPr lang="en-US" sz="32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+mn-cs"/>
            </a:endParaRPr>
          </a:p>
          <a:p>
            <a:pPr lvl="1" indent="-457200" algn="l" rtl="0" eaLnBrk="0" hangingPunct="0">
              <a:spcBef>
                <a:spcPct val="20000"/>
              </a:spcBef>
              <a:buSzPct val="75000"/>
              <a:buFont typeface="Arial" pitchFamily="34" charset="0"/>
              <a:buChar char="•"/>
            </a:pPr>
            <a:r>
              <a:rPr lang="en-US" sz="2000" b="1" kern="0" dirty="0" err="1" smtClean="0">
                <a:solidFill>
                  <a:srgbClr val="FF0000"/>
                </a:solidFill>
                <a:latin typeface="Arial"/>
                <a:cs typeface="+mn-cs"/>
              </a:rPr>
              <a:t>enqueue</a:t>
            </a: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: </a:t>
            </a:r>
            <a:r>
              <a:rPr lang="en-US" sz="2000" kern="0" dirty="0" smtClean="0">
                <a:latin typeface="Arial"/>
                <a:cs typeface="+mn-cs"/>
              </a:rPr>
              <a:t>insert an element at the rear of the list </a:t>
            </a:r>
            <a:r>
              <a:rPr lang="en-US" sz="2000" u="sng" kern="0" dirty="0" smtClean="0">
                <a:latin typeface="Arial"/>
                <a:cs typeface="+mn-cs"/>
              </a:rPr>
              <a:t>from the rear.</a:t>
            </a:r>
          </a:p>
          <a:p>
            <a:pPr marL="457200" indent="-457200" algn="l" rtl="0" eaLnBrk="0" hangingPunct="0">
              <a:spcBef>
                <a:spcPct val="20000"/>
              </a:spcBef>
              <a:buSzPct val="75000"/>
              <a:buFont typeface="Arial" pitchFamily="34" charset="0"/>
              <a:buChar char="•"/>
              <a:tabLst>
                <a:tab pos="268288" algn="l"/>
                <a:tab pos="538163" algn="l"/>
              </a:tabLst>
            </a:pPr>
            <a:r>
              <a:rPr lang="en-US" sz="2000" b="1" kern="0" dirty="0" err="1" smtClean="0">
                <a:solidFill>
                  <a:srgbClr val="FF0000"/>
                </a:solidFill>
                <a:latin typeface="Arial"/>
                <a:cs typeface="+mn-cs"/>
              </a:rPr>
              <a:t>dequeue</a:t>
            </a: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: </a:t>
            </a:r>
            <a:r>
              <a:rPr lang="en-US" sz="2000" kern="0" dirty="0" smtClean="0">
                <a:latin typeface="Arial"/>
                <a:cs typeface="+mn-cs"/>
              </a:rPr>
              <a:t>delete the element at the front of the list </a:t>
            </a:r>
            <a:r>
              <a:rPr lang="en-US" sz="2000" u="sng" kern="0" dirty="0" smtClean="0">
                <a:latin typeface="Arial"/>
              </a:rPr>
              <a:t>from the front.</a:t>
            </a:r>
            <a:endParaRPr lang="en-US" sz="2000" kern="0" dirty="0" smtClean="0">
              <a:latin typeface="Arial"/>
              <a:cs typeface="+mn-cs"/>
            </a:endParaRPr>
          </a:p>
          <a:p>
            <a:pPr algn="ctr"/>
            <a:endParaRPr lang="en-US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endParaRPr lang="ar-SA" dirty="0"/>
          </a:p>
        </p:txBody>
      </p:sp>
      <p:grpSp>
        <p:nvGrpSpPr>
          <p:cNvPr id="62" name="مجموعة 61"/>
          <p:cNvGrpSpPr/>
          <p:nvPr/>
        </p:nvGrpSpPr>
        <p:grpSpPr>
          <a:xfrm>
            <a:off x="533400" y="5181600"/>
            <a:ext cx="7893050" cy="1387475"/>
            <a:chOff x="762000" y="5181600"/>
            <a:chExt cx="7893050" cy="1387475"/>
          </a:xfrm>
        </p:grpSpPr>
        <p:sp>
          <p:nvSpPr>
            <p:cNvPr id="63" name="Rectangle 4"/>
            <p:cNvSpPr>
              <a:spLocks noChangeArrowheads="1"/>
            </p:cNvSpPr>
            <p:nvPr/>
          </p:nvSpPr>
          <p:spPr bwMode="auto">
            <a:xfrm>
              <a:off x="24384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4" name="Freeform 18"/>
            <p:cNvSpPr>
              <a:spLocks/>
            </p:cNvSpPr>
            <p:nvPr/>
          </p:nvSpPr>
          <p:spPr bwMode="auto">
            <a:xfrm>
              <a:off x="1143000" y="5486400"/>
              <a:ext cx="1295400" cy="457200"/>
            </a:xfrm>
            <a:custGeom>
              <a:avLst/>
              <a:gdLst/>
              <a:ahLst/>
              <a:cxnLst>
                <a:cxn ang="0">
                  <a:pos x="816" y="0"/>
                </a:cxn>
                <a:cxn ang="0">
                  <a:pos x="288" y="48"/>
                </a:cxn>
                <a:cxn ang="0">
                  <a:pos x="0" y="288"/>
                </a:cxn>
              </a:cxnLst>
              <a:rect l="0" t="0" r="r" b="b"/>
              <a:pathLst>
                <a:path w="816" h="288">
                  <a:moveTo>
                    <a:pt x="816" y="0"/>
                  </a:moveTo>
                  <a:cubicBezTo>
                    <a:pt x="620" y="0"/>
                    <a:pt x="424" y="0"/>
                    <a:pt x="288" y="48"/>
                  </a:cubicBezTo>
                  <a:cubicBezTo>
                    <a:pt x="152" y="96"/>
                    <a:pt x="56" y="216"/>
                    <a:pt x="0" y="288"/>
                  </a:cubicBezTo>
                </a:path>
              </a:pathLst>
            </a:custGeom>
            <a:noFill/>
            <a:ln w="31750" cap="flat" cmpd="sng">
              <a:solidFill>
                <a:schemeClr val="hlink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65" name="Freeform 20"/>
            <p:cNvSpPr>
              <a:spLocks/>
            </p:cNvSpPr>
            <p:nvPr/>
          </p:nvSpPr>
          <p:spPr bwMode="auto">
            <a:xfrm>
              <a:off x="6750050" y="5486400"/>
              <a:ext cx="1371600" cy="457200"/>
            </a:xfrm>
            <a:custGeom>
              <a:avLst/>
              <a:gdLst/>
              <a:ahLst/>
              <a:cxnLst>
                <a:cxn ang="0">
                  <a:pos x="864" y="288"/>
                </a:cxn>
                <a:cxn ang="0">
                  <a:pos x="624" y="96"/>
                </a:cxn>
                <a:cxn ang="0">
                  <a:pos x="0" y="0"/>
                </a:cxn>
              </a:cxnLst>
              <a:rect l="0" t="0" r="r" b="b"/>
              <a:pathLst>
                <a:path w="864" h="288">
                  <a:moveTo>
                    <a:pt x="864" y="288"/>
                  </a:moveTo>
                  <a:cubicBezTo>
                    <a:pt x="816" y="216"/>
                    <a:pt x="768" y="144"/>
                    <a:pt x="624" y="96"/>
                  </a:cubicBezTo>
                  <a:cubicBezTo>
                    <a:pt x="480" y="48"/>
                    <a:pt x="136" y="8"/>
                    <a:pt x="0" y="0"/>
                  </a:cubicBezTo>
                </a:path>
              </a:pathLst>
            </a:custGeom>
            <a:noFill/>
            <a:ln w="31750" cap="flat" cmpd="sng">
              <a:solidFill>
                <a:schemeClr val="hlink"/>
              </a:solidFill>
              <a:prstDash val="solid"/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30480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7" name="Rectangle 22"/>
            <p:cNvSpPr>
              <a:spLocks noChangeArrowheads="1"/>
            </p:cNvSpPr>
            <p:nvPr/>
          </p:nvSpPr>
          <p:spPr bwMode="auto">
            <a:xfrm>
              <a:off x="36576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8" name="Rectangle 23"/>
            <p:cNvSpPr>
              <a:spLocks noChangeArrowheads="1"/>
            </p:cNvSpPr>
            <p:nvPr/>
          </p:nvSpPr>
          <p:spPr bwMode="auto">
            <a:xfrm>
              <a:off x="42672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48768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54864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6096000" y="5181600"/>
              <a:ext cx="609600" cy="60960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72" name="Text Box 28"/>
            <p:cNvSpPr txBox="1">
              <a:spLocks noChangeArrowheads="1"/>
            </p:cNvSpPr>
            <p:nvPr/>
          </p:nvSpPr>
          <p:spPr bwMode="auto">
            <a:xfrm>
              <a:off x="7054850" y="5791200"/>
              <a:ext cx="1600200" cy="701675"/>
            </a:xfrm>
            <a:prstGeom prst="rect">
              <a:avLst/>
            </a:prstGeom>
            <a:noFill/>
            <a:ln w="3175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/>
                <a:t>Insert </a:t>
              </a:r>
              <a:br>
                <a:rPr lang="en-US"/>
              </a:br>
              <a:r>
                <a:rPr lang="en-US"/>
                <a:t>(Enqueue)</a:t>
              </a:r>
            </a:p>
          </p:txBody>
        </p:sp>
        <p:sp>
          <p:nvSpPr>
            <p:cNvPr id="73" name="Text Box 29"/>
            <p:cNvSpPr txBox="1">
              <a:spLocks noChangeArrowheads="1"/>
            </p:cNvSpPr>
            <p:nvPr/>
          </p:nvSpPr>
          <p:spPr bwMode="auto">
            <a:xfrm>
              <a:off x="762000" y="5867400"/>
              <a:ext cx="1600200" cy="701675"/>
            </a:xfrm>
            <a:prstGeom prst="rect">
              <a:avLst/>
            </a:prstGeom>
            <a:noFill/>
            <a:ln w="3175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/>
                <a:t>Remove</a:t>
              </a:r>
              <a:br>
                <a:rPr lang="en-US"/>
              </a:br>
              <a:r>
                <a:rPr lang="en-US"/>
                <a:t>(Dequeue)</a:t>
              </a:r>
            </a:p>
          </p:txBody>
        </p:sp>
        <p:sp>
          <p:nvSpPr>
            <p:cNvPr id="74" name="Text Box 30"/>
            <p:cNvSpPr txBox="1">
              <a:spLocks noChangeArrowheads="1"/>
            </p:cNvSpPr>
            <p:nvPr/>
          </p:nvSpPr>
          <p:spPr bwMode="auto">
            <a:xfrm>
              <a:off x="6064250" y="6156325"/>
              <a:ext cx="685800" cy="396875"/>
            </a:xfrm>
            <a:prstGeom prst="rect">
              <a:avLst/>
            </a:prstGeom>
            <a:noFill/>
            <a:ln w="3175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/>
                <a:t>rear</a:t>
              </a:r>
            </a:p>
          </p:txBody>
        </p:sp>
        <p:sp>
          <p:nvSpPr>
            <p:cNvPr id="75" name="Text Box 31"/>
            <p:cNvSpPr txBox="1">
              <a:spLocks noChangeArrowheads="1"/>
            </p:cNvSpPr>
            <p:nvPr/>
          </p:nvSpPr>
          <p:spPr bwMode="auto">
            <a:xfrm>
              <a:off x="2362200" y="6156325"/>
              <a:ext cx="990600" cy="396875"/>
            </a:xfrm>
            <a:prstGeom prst="rect">
              <a:avLst/>
            </a:prstGeom>
            <a:noFill/>
            <a:ln w="3175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/>
                <a:t>front</a:t>
              </a:r>
            </a:p>
          </p:txBody>
        </p:sp>
        <p:sp>
          <p:nvSpPr>
            <p:cNvPr id="76" name="Line 32"/>
            <p:cNvSpPr>
              <a:spLocks noChangeShapeType="1"/>
            </p:cNvSpPr>
            <p:nvPr/>
          </p:nvSpPr>
          <p:spPr bwMode="auto">
            <a:xfrm flipV="1">
              <a:off x="2743200" y="5791200"/>
              <a:ext cx="0" cy="457200"/>
            </a:xfrm>
            <a:prstGeom prst="line">
              <a:avLst/>
            </a:prstGeom>
            <a:noFill/>
            <a:ln w="31750">
              <a:solidFill>
                <a:schemeClr val="hlink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77" name="Line 33"/>
            <p:cNvSpPr>
              <a:spLocks noChangeShapeType="1"/>
            </p:cNvSpPr>
            <p:nvPr/>
          </p:nvSpPr>
          <p:spPr bwMode="auto">
            <a:xfrm flipV="1">
              <a:off x="6445250" y="5791200"/>
              <a:ext cx="0" cy="457200"/>
            </a:xfrm>
            <a:prstGeom prst="line">
              <a:avLst/>
            </a:prstGeom>
            <a:noFill/>
            <a:ln w="31750">
              <a:solidFill>
                <a:schemeClr val="hlink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600" y="304800"/>
            <a:ext cx="830580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</a:pP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Operations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IsEmpty</a:t>
            </a:r>
            <a:r>
              <a:rPr lang="en-US" sz="2000" kern="0" dirty="0" smtClean="0">
                <a:latin typeface="Arial"/>
                <a:cs typeface="+mn-cs"/>
              </a:rPr>
              <a:t>: return true if stack is empty, return false otherwise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Top</a:t>
            </a:r>
            <a:r>
              <a:rPr lang="en-US" sz="2000" kern="0" dirty="0" smtClean="0">
                <a:latin typeface="Arial"/>
                <a:cs typeface="+mn-cs"/>
              </a:rPr>
              <a:t>: return the element at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Push</a:t>
            </a:r>
            <a:r>
              <a:rPr lang="en-US" sz="2000" kern="0" dirty="0" smtClean="0">
                <a:latin typeface="Arial"/>
                <a:cs typeface="+mn-cs"/>
              </a:rPr>
              <a:t>: add an element to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Pop</a:t>
            </a:r>
            <a:r>
              <a:rPr lang="en-US" sz="2000" kern="0" dirty="0" smtClean="0">
                <a:latin typeface="Arial"/>
                <a:cs typeface="+mn-cs"/>
              </a:rPr>
              <a:t>: delete the element at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DisplayStack</a:t>
            </a:r>
            <a:r>
              <a:rPr lang="en-US" sz="2000" kern="0" dirty="0" smtClean="0">
                <a:latin typeface="Arial"/>
                <a:cs typeface="+mn-cs"/>
              </a:rPr>
              <a:t>: print all the data in the stack</a:t>
            </a:r>
            <a:endParaRPr lang="ar-SA" sz="2000" kern="0" dirty="0" smtClean="0">
              <a:latin typeface="Arial"/>
              <a:cs typeface="+mn-cs"/>
            </a:endParaRPr>
          </a:p>
        </p:txBody>
      </p:sp>
      <p:sp>
        <p:nvSpPr>
          <p:cNvPr id="5" name="Rectangle 9"/>
          <p:cNvSpPr/>
          <p:nvPr/>
        </p:nvSpPr>
        <p:spPr>
          <a:xfrm>
            <a:off x="0" y="27432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81000" y="3200400"/>
            <a:ext cx="75438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Operations of Queue</a:t>
            </a:r>
          </a:p>
          <a:p>
            <a:pPr lvl="1" algn="l" rtl="0"/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IsEmpty</a:t>
            </a:r>
            <a:r>
              <a:rPr lang="en-US" sz="2000" kern="0" dirty="0" smtClean="0">
                <a:latin typeface="Arial"/>
                <a:cs typeface="+mn-cs"/>
              </a:rPr>
              <a:t>: return true if queue is empty, return false otherwise</a:t>
            </a:r>
          </a:p>
          <a:p>
            <a:pPr lvl="1" algn="l" rtl="0"/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Enqueue</a:t>
            </a:r>
            <a:r>
              <a:rPr lang="en-US" sz="2000" kern="0" dirty="0" smtClean="0">
                <a:latin typeface="Arial"/>
                <a:cs typeface="+mn-cs"/>
              </a:rPr>
              <a:t>: add an element to the rear of queue</a:t>
            </a:r>
          </a:p>
          <a:p>
            <a:pPr lvl="1" algn="l" rtl="0"/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Dequeue</a:t>
            </a:r>
            <a:r>
              <a:rPr lang="en-US" sz="2000" kern="0" dirty="0" smtClean="0">
                <a:latin typeface="Arial"/>
                <a:cs typeface="+mn-cs"/>
              </a:rPr>
              <a:t>: delete the element at the front of queue</a:t>
            </a:r>
          </a:p>
          <a:p>
            <a:pPr lvl="1" algn="l" rtl="0"/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DisplayQueue</a:t>
            </a:r>
            <a:r>
              <a:rPr lang="en-US" sz="2000" kern="0" dirty="0" smtClean="0">
                <a:latin typeface="Arial"/>
                <a:cs typeface="+mn-cs"/>
              </a:rPr>
              <a:t>: print all the data</a:t>
            </a:r>
          </a:p>
          <a:p>
            <a:pPr lvl="1" algn="l" rtl="0"/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Rear:  </a:t>
            </a:r>
            <a:r>
              <a:rPr lang="en-US" sz="2000" kern="0" dirty="0" smtClean="0">
                <a:latin typeface="Arial"/>
              </a:rPr>
              <a:t>return the element at the last of queue</a:t>
            </a:r>
          </a:p>
          <a:p>
            <a:pPr lvl="1" algn="l" rtl="0"/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Front:  </a:t>
            </a:r>
            <a:r>
              <a:rPr lang="en-US" sz="2000" kern="0" dirty="0" smtClean="0">
                <a:latin typeface="Arial"/>
              </a:rPr>
              <a:t>return the element at the first of queue</a:t>
            </a:r>
            <a:endParaRPr lang="en-US" sz="2000" kern="0" dirty="0" smtClean="0">
              <a:latin typeface="Arial"/>
              <a:cs typeface="+mn-c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68580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We use two classes: </a:t>
            </a:r>
            <a:r>
              <a:rPr lang="en-US" sz="2000" b="1" i="1" dirty="0" smtClean="0">
                <a:solidFill>
                  <a:srgbClr val="FF0000"/>
                </a:solidFill>
              </a:rPr>
              <a:t>Node</a:t>
            </a:r>
            <a:r>
              <a:rPr lang="en-US" sz="2000" dirty="0" smtClean="0"/>
              <a:t> and </a:t>
            </a:r>
            <a:r>
              <a:rPr lang="en-US" sz="2000" b="1" i="1" dirty="0" smtClean="0">
                <a:solidFill>
                  <a:srgbClr val="FF0000"/>
                </a:solidFill>
              </a:rPr>
              <a:t>Stack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IntNode</a:t>
            </a:r>
            <a:r>
              <a:rPr lang="en-US" sz="1800" dirty="0" smtClean="0"/>
              <a:t> class for the nodes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334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44" name="Rectangle 43"/>
          <p:cNvSpPr/>
          <p:nvPr/>
        </p:nvSpPr>
        <p:spPr>
          <a:xfrm>
            <a:off x="381000" y="2590800"/>
            <a:ext cx="3733800" cy="3733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</a:t>
            </a:r>
            <a:r>
              <a:rPr lang="en-US" sz="2400" b="1" dirty="0" err="1"/>
              <a:t>IntNode</a:t>
            </a:r>
            <a:r>
              <a:rPr lang="en-US" sz="2400" b="1" dirty="0"/>
              <a:t> </a:t>
            </a:r>
          </a:p>
          <a:p>
            <a:pPr algn="l" rtl="0">
              <a:defRPr/>
            </a:pPr>
            <a:r>
              <a:rPr lang="en-US" sz="2400" b="1" dirty="0"/>
              <a:t>{ </a:t>
            </a:r>
          </a:p>
          <a:p>
            <a:pPr algn="l" rtl="0">
              <a:defRPr/>
            </a:pPr>
            <a:r>
              <a:rPr lang="en-US" sz="2000" b="1" dirty="0"/>
              <a:t>public :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(</a:t>
            </a:r>
            <a:r>
              <a:rPr lang="en-US" sz="2000" b="1" dirty="0" err="1"/>
              <a:t>int</a:t>
            </a:r>
            <a:r>
              <a:rPr lang="en-US" sz="2000" b="1" dirty="0"/>
              <a:t> el, </a:t>
            </a:r>
            <a:r>
              <a:rPr lang="en-US" sz="2000" b="1" dirty="0" err="1"/>
              <a:t>IntNode</a:t>
            </a:r>
            <a:r>
              <a:rPr lang="en-US" sz="2000" b="1" dirty="0"/>
              <a:t> *</a:t>
            </a:r>
            <a:r>
              <a:rPr lang="en-US" sz="2000" b="1" dirty="0" err="1"/>
              <a:t>ptr</a:t>
            </a:r>
            <a:r>
              <a:rPr lang="en-US" sz="2000" b="1" dirty="0"/>
              <a:t> = 0</a:t>
            </a:r>
            <a:r>
              <a:rPr lang="en-US" sz="2000" b="1" dirty="0" smtClean="0"/>
              <a:t>)</a:t>
            </a:r>
          </a:p>
          <a:p>
            <a:pPr algn="l" rtl="0">
              <a:defRPr/>
            </a:pPr>
            <a:r>
              <a:rPr lang="en-US" sz="2000" b="1" dirty="0" smtClean="0"/>
              <a:t> </a:t>
            </a:r>
            <a:r>
              <a:rPr lang="en-US" sz="2000" b="1" dirty="0"/>
              <a:t>{data = el; next = </a:t>
            </a:r>
            <a:r>
              <a:rPr lang="en-US" sz="2000" b="1" dirty="0" err="1"/>
              <a:t>ptr</a:t>
            </a:r>
            <a:r>
              <a:rPr lang="en-US" sz="2000" b="1" dirty="0"/>
              <a:t>;} </a:t>
            </a:r>
          </a:p>
          <a:p>
            <a:pPr algn="l" rtl="0">
              <a:defRPr/>
            </a:pPr>
            <a:r>
              <a:rPr lang="en-US" sz="2000" b="1" dirty="0" err="1"/>
              <a:t>int</a:t>
            </a:r>
            <a:r>
              <a:rPr lang="en-US" sz="2000" b="1" dirty="0"/>
              <a:t> data;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 *next; </a:t>
            </a:r>
          </a:p>
          <a:p>
            <a:pPr algn="l" rtl="0">
              <a:defRPr/>
            </a:pPr>
            <a:r>
              <a:rPr lang="en-US" sz="2400" b="1" dirty="0"/>
              <a:t>};</a:t>
            </a:r>
            <a:endParaRPr lang="en-US" sz="2400" dirty="0"/>
          </a:p>
        </p:txBody>
      </p:sp>
      <p:sp>
        <p:nvSpPr>
          <p:cNvPr id="8" name="Rectangle 8"/>
          <p:cNvSpPr/>
          <p:nvPr/>
        </p:nvSpPr>
        <p:spPr>
          <a:xfrm rot="5400000">
            <a:off x="1104900" y="3848100"/>
            <a:ext cx="6705600" cy="2286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4724400" y="685800"/>
            <a:ext cx="8229600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Simple Queue Class: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use two classes: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Node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Declare </a:t>
            </a:r>
            <a:r>
              <a:rPr kumimoji="0" lang="en-US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IntNode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class for the nodes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43"/>
          <p:cNvSpPr/>
          <p:nvPr/>
        </p:nvSpPr>
        <p:spPr>
          <a:xfrm>
            <a:off x="5181600" y="2514600"/>
            <a:ext cx="3657600" cy="3733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</a:t>
            </a:r>
            <a:r>
              <a:rPr lang="en-US" sz="2400" b="1" dirty="0" err="1"/>
              <a:t>IntNode</a:t>
            </a:r>
            <a:r>
              <a:rPr lang="en-US" sz="2400" b="1" dirty="0"/>
              <a:t> </a:t>
            </a:r>
          </a:p>
          <a:p>
            <a:pPr algn="l" rtl="0">
              <a:defRPr/>
            </a:pPr>
            <a:r>
              <a:rPr lang="en-US" sz="2400" b="1" dirty="0"/>
              <a:t>{ </a:t>
            </a:r>
          </a:p>
          <a:p>
            <a:pPr algn="l" rtl="0">
              <a:defRPr/>
            </a:pPr>
            <a:r>
              <a:rPr lang="en-US" sz="2000" b="1" dirty="0"/>
              <a:t>public :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(</a:t>
            </a:r>
            <a:r>
              <a:rPr lang="en-US" sz="2000" b="1" dirty="0" err="1"/>
              <a:t>int</a:t>
            </a:r>
            <a:r>
              <a:rPr lang="en-US" sz="2000" b="1" dirty="0"/>
              <a:t> el, </a:t>
            </a:r>
            <a:r>
              <a:rPr lang="en-US" sz="2000" b="1" dirty="0" err="1"/>
              <a:t>IntNode</a:t>
            </a:r>
            <a:r>
              <a:rPr lang="en-US" sz="2000" b="1" dirty="0"/>
              <a:t> *</a:t>
            </a:r>
            <a:r>
              <a:rPr lang="en-US" sz="2000" b="1" dirty="0" err="1"/>
              <a:t>ptr</a:t>
            </a:r>
            <a:r>
              <a:rPr lang="en-US" sz="2000" b="1" dirty="0"/>
              <a:t> = 0</a:t>
            </a:r>
            <a:r>
              <a:rPr lang="en-US" sz="2000" b="1" dirty="0" smtClean="0"/>
              <a:t>)</a:t>
            </a:r>
          </a:p>
          <a:p>
            <a:pPr algn="l" rtl="0">
              <a:defRPr/>
            </a:pPr>
            <a:r>
              <a:rPr lang="en-US" sz="2000" b="1" dirty="0" smtClean="0"/>
              <a:t> </a:t>
            </a:r>
            <a:r>
              <a:rPr lang="en-US" sz="2000" b="1" dirty="0"/>
              <a:t>{data = el; next = </a:t>
            </a:r>
            <a:r>
              <a:rPr lang="en-US" sz="2000" b="1" dirty="0" err="1"/>
              <a:t>ptr</a:t>
            </a:r>
            <a:r>
              <a:rPr lang="en-US" sz="2000" b="1" dirty="0"/>
              <a:t>;} </a:t>
            </a:r>
          </a:p>
          <a:p>
            <a:pPr algn="l" rtl="0">
              <a:defRPr/>
            </a:pPr>
            <a:r>
              <a:rPr lang="en-US" sz="2000" b="1" dirty="0" err="1"/>
              <a:t>int</a:t>
            </a:r>
            <a:r>
              <a:rPr lang="en-US" sz="2000" b="1" dirty="0"/>
              <a:t> data;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 *next; </a:t>
            </a:r>
          </a:p>
          <a:p>
            <a:pPr algn="l" rtl="0">
              <a:defRPr/>
            </a:pPr>
            <a:r>
              <a:rPr lang="en-US" sz="2400" b="1" dirty="0"/>
              <a:t>};</a:t>
            </a:r>
            <a:endParaRPr lang="en-US" sz="2400" dirty="0"/>
          </a:p>
        </p:txBody>
      </p:sp>
      <p:sp>
        <p:nvSpPr>
          <p:cNvPr id="13" name="مستطيل 12"/>
          <p:cNvSpPr/>
          <p:nvPr/>
        </p:nvSpPr>
        <p:spPr>
          <a:xfrm>
            <a:off x="3581400" y="-76200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-7620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None/>
              <a:tabLst>
                <a:tab pos="268288" algn="l"/>
              </a:tabLst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class  </a:t>
            </a:r>
            <a:r>
              <a:rPr lang="en-US" sz="2000" dirty="0" smtClean="0"/>
              <a:t>which contains :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990600"/>
            <a:ext cx="4343400" cy="525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stack { </a:t>
            </a:r>
          </a:p>
          <a:p>
            <a:pPr algn="l" rtl="0">
              <a:defRPr/>
            </a:pPr>
            <a:r>
              <a:rPr lang="en-US" sz="2400" b="1" dirty="0"/>
              <a:t>public: </a:t>
            </a:r>
          </a:p>
          <a:p>
            <a:pPr algn="l" rtl="0">
              <a:defRPr/>
            </a:pPr>
            <a:r>
              <a:rPr lang="en-US" sz="2400" dirty="0">
                <a:solidFill>
                  <a:srgbClr val="0070C0"/>
                </a:solidFill>
              </a:rPr>
              <a:t>stack( 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</a:p>
          <a:p>
            <a:pPr algn="l" rtl="0"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{head =</a:t>
            </a:r>
            <a:r>
              <a:rPr lang="en-US" sz="2400" dirty="0" smtClean="0">
                <a:solidFill>
                  <a:srgbClr val="0070C0"/>
                </a:solidFill>
              </a:rPr>
              <a:t>0;count=0;} </a:t>
            </a:r>
            <a:endParaRPr lang="en-US" sz="2400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bool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isempty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push(</a:t>
            </a: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pop( 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top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  <a:r>
              <a:rPr lang="en-US" sz="2400" b="1" dirty="0" smtClean="0">
                <a:solidFill>
                  <a:srgbClr val="00B050"/>
                </a:solidFill>
              </a:rPr>
              <a:t>//display the top</a:t>
            </a:r>
          </a:p>
          <a:p>
            <a:pPr algn="l" rtl="0">
              <a:defRPr/>
            </a:pP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 smtClean="0">
                <a:solidFill>
                  <a:srgbClr val="0070C0"/>
                </a:solidFill>
              </a:rPr>
              <a:t>  </a:t>
            </a:r>
            <a:r>
              <a:rPr lang="en-US" sz="2400" b="1" dirty="0" err="1">
                <a:solidFill>
                  <a:srgbClr val="0070C0"/>
                </a:solidFill>
              </a:rPr>
              <a:t>s</a:t>
            </a:r>
            <a:r>
              <a:rPr lang="en-US" sz="2400" b="1" dirty="0" err="1" smtClean="0">
                <a:solidFill>
                  <a:srgbClr val="0070C0"/>
                </a:solidFill>
              </a:rPr>
              <a:t>tackCount</a:t>
            </a:r>
            <a:r>
              <a:rPr lang="en-US" sz="2400" b="1" dirty="0" smtClean="0">
                <a:solidFill>
                  <a:srgbClr val="0070C0"/>
                </a:solidFill>
              </a:rPr>
              <a:t>();</a:t>
            </a:r>
            <a:endParaRPr lang="en-US" sz="2400" b="1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</a:t>
            </a:r>
            <a:r>
              <a:rPr lang="en-US" sz="2400" b="1" dirty="0" err="1">
                <a:solidFill>
                  <a:srgbClr val="0070C0"/>
                </a:solidFill>
              </a:rPr>
              <a:t>Displaystack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clear( ); </a:t>
            </a:r>
          </a:p>
          <a:p>
            <a:pPr algn="l" rtl="0">
              <a:defRPr/>
            </a:pPr>
            <a:r>
              <a:rPr lang="en-US" sz="2400" b="1" dirty="0"/>
              <a:t>private: </a:t>
            </a:r>
          </a:p>
          <a:p>
            <a:pPr algn="l" rtl="0">
              <a:defRPr/>
            </a:pPr>
            <a:r>
              <a:rPr lang="en-US" sz="2400" b="1" dirty="0" err="1"/>
              <a:t>i</a:t>
            </a:r>
            <a:r>
              <a:rPr lang="en-US" sz="2400" b="1" dirty="0" err="1" smtClean="0"/>
              <a:t>ntNode</a:t>
            </a:r>
            <a:r>
              <a:rPr lang="en-US" sz="2400" b="1" dirty="0" smtClean="0"/>
              <a:t> *head;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smtClean="0"/>
              <a:t>count;};</a:t>
            </a:r>
            <a:endParaRPr lang="en-US" sz="2400" b="1" dirty="0"/>
          </a:p>
        </p:txBody>
      </p:sp>
      <p:sp>
        <p:nvSpPr>
          <p:cNvPr id="5" name="Rectangle 8"/>
          <p:cNvSpPr/>
          <p:nvPr/>
        </p:nvSpPr>
        <p:spPr>
          <a:xfrm rot="5400000">
            <a:off x="1295400" y="3276600"/>
            <a:ext cx="67056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4724400" y="5262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 Simple Queue Class: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>
                <a:latin typeface="+mn-lt"/>
                <a:cs typeface="+mn-cs"/>
              </a:rPr>
              <a:t>Declare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  <a:cs typeface="+mn-cs"/>
              </a:rPr>
              <a:t>queue class </a:t>
            </a:r>
            <a:r>
              <a:rPr lang="en-US" sz="2000" dirty="0" smtClean="0">
                <a:latin typeface="+mn-lt"/>
                <a:cs typeface="+mn-cs"/>
              </a:rPr>
              <a:t>which contains :</a:t>
            </a:r>
          </a:p>
        </p:txBody>
      </p:sp>
      <p:sp>
        <p:nvSpPr>
          <p:cNvPr id="9" name="Rectangle 7"/>
          <p:cNvSpPr/>
          <p:nvPr/>
        </p:nvSpPr>
        <p:spPr>
          <a:xfrm>
            <a:off x="4800600" y="990600"/>
            <a:ext cx="4191000" cy="5638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</a:t>
            </a:r>
            <a:r>
              <a:rPr lang="en-US" sz="2400" b="1" dirty="0" smtClean="0"/>
              <a:t>queue{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public: </a:t>
            </a:r>
          </a:p>
          <a:p>
            <a:pPr algn="l" rtl="0"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queue( )</a:t>
            </a:r>
          </a:p>
          <a:p>
            <a:pPr algn="l" rtl="0"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{head =0; </a:t>
            </a:r>
            <a:r>
              <a:rPr lang="en-US" sz="2400" dirty="0" smtClean="0">
                <a:solidFill>
                  <a:srgbClr val="0070C0"/>
                </a:solidFill>
              </a:rPr>
              <a:t>tail=0;count=0;} </a:t>
            </a:r>
            <a:endParaRPr lang="en-US" sz="2400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bool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isempty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</a:p>
          <a:p>
            <a:pPr algn="l" rtl="0"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Void </a:t>
            </a:r>
            <a:r>
              <a:rPr lang="en-US" sz="2400" b="1" dirty="0" err="1" smtClean="0">
                <a:solidFill>
                  <a:srgbClr val="0070C0"/>
                </a:solidFill>
              </a:rPr>
              <a:t>enqueue</a:t>
            </a:r>
            <a:r>
              <a:rPr lang="en-US" sz="2400" b="1" dirty="0" smtClean="0">
                <a:solidFill>
                  <a:srgbClr val="0070C0"/>
                </a:solidFill>
              </a:rPr>
              <a:t> (</a:t>
            </a: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dequeue</a:t>
            </a:r>
            <a:r>
              <a:rPr lang="en-US" sz="2400" b="1" dirty="0" smtClean="0">
                <a:solidFill>
                  <a:srgbClr val="0070C0"/>
                </a:solidFill>
              </a:rPr>
              <a:t>( 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rear( 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  <a:r>
              <a:rPr lang="en-US" sz="2400" b="1" dirty="0" smtClean="0">
                <a:solidFill>
                  <a:srgbClr val="00B050"/>
                </a:solidFill>
              </a:rPr>
              <a:t>// display the rear</a:t>
            </a:r>
          </a:p>
          <a:p>
            <a:pPr algn="l" rtl="0">
              <a:defRPr/>
            </a:pP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 smtClean="0">
                <a:solidFill>
                  <a:srgbClr val="0070C0"/>
                </a:solidFill>
              </a:rPr>
              <a:t> front ();</a:t>
            </a:r>
            <a:r>
              <a:rPr lang="en-US" sz="2400" b="1" dirty="0" smtClean="0">
                <a:solidFill>
                  <a:srgbClr val="00B050"/>
                </a:solidFill>
              </a:rPr>
              <a:t>//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display the front</a:t>
            </a:r>
          </a:p>
          <a:p>
            <a:pPr algn="l" rtl="0">
              <a:defRPr/>
            </a:pP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 smtClean="0">
                <a:solidFill>
                  <a:srgbClr val="0070C0"/>
                </a:solidFill>
              </a:rPr>
              <a:t>  </a:t>
            </a:r>
            <a:r>
              <a:rPr lang="en-US" sz="2400" b="1" dirty="0" err="1" smtClean="0">
                <a:solidFill>
                  <a:srgbClr val="0070C0"/>
                </a:solidFill>
              </a:rPr>
              <a:t>queueCount</a:t>
            </a:r>
            <a:r>
              <a:rPr lang="en-US" sz="2400" b="1" dirty="0" smtClean="0">
                <a:solidFill>
                  <a:srgbClr val="0070C0"/>
                </a:solidFill>
              </a:rPr>
              <a:t>();</a:t>
            </a:r>
            <a:endParaRPr lang="en-US" sz="2400" b="1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</a:t>
            </a:r>
            <a:r>
              <a:rPr lang="en-US" sz="2400" b="1" dirty="0" err="1" smtClean="0">
                <a:solidFill>
                  <a:srgbClr val="0070C0"/>
                </a:solidFill>
              </a:rPr>
              <a:t>Displayqueue</a:t>
            </a:r>
            <a:r>
              <a:rPr lang="en-US" sz="2400" b="1" dirty="0" smtClean="0">
                <a:solidFill>
                  <a:srgbClr val="0070C0"/>
                </a:solidFill>
              </a:rPr>
              <a:t>( 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clear( ); </a:t>
            </a:r>
          </a:p>
          <a:p>
            <a:pPr algn="l" rtl="0">
              <a:defRPr/>
            </a:pPr>
            <a:r>
              <a:rPr lang="en-US" sz="2400" b="1" dirty="0"/>
              <a:t>private: </a:t>
            </a:r>
          </a:p>
          <a:p>
            <a:pPr algn="l" rtl="0">
              <a:defRPr/>
            </a:pPr>
            <a:r>
              <a:rPr lang="en-US" sz="2400" b="1" dirty="0" err="1"/>
              <a:t>i</a:t>
            </a:r>
            <a:r>
              <a:rPr lang="en-US" sz="2400" b="1" dirty="0" err="1" smtClean="0"/>
              <a:t>ntNode</a:t>
            </a:r>
            <a:r>
              <a:rPr lang="en-US" sz="2400" b="1" dirty="0" smtClean="0"/>
              <a:t> *head, *tail;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smtClean="0"/>
              <a:t>count;};</a:t>
            </a:r>
            <a:endParaRPr lang="en-US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842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1- </a:t>
            </a:r>
            <a:r>
              <a:rPr lang="en-US" sz="2000" b="1" dirty="0" err="1" smtClean="0">
                <a:solidFill>
                  <a:srgbClr val="0070C0"/>
                </a:solidFill>
              </a:rPr>
              <a:t>bool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isempty</a:t>
            </a:r>
            <a:r>
              <a:rPr lang="en-US" sz="2000" b="1" dirty="0" smtClean="0">
                <a:solidFill>
                  <a:srgbClr val="0070C0"/>
                </a:solidFill>
              </a:rPr>
              <a:t>( ); 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smtClean="0">
                <a:solidFill>
                  <a:srgbClr val="00B0F0"/>
                </a:solidFill>
              </a:rPr>
              <a:t>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-152400" y="6858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0" y="2209800"/>
            <a:ext cx="42672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3200" dirty="0"/>
              <a:t> </a:t>
            </a:r>
            <a:r>
              <a:rPr lang="en-US" sz="3200" b="1" dirty="0" err="1"/>
              <a:t>bool</a:t>
            </a:r>
            <a:r>
              <a:rPr lang="en-US" sz="3200" b="1" dirty="0"/>
              <a:t> stack::</a:t>
            </a:r>
            <a:r>
              <a:rPr lang="en-US" sz="3200" b="1" dirty="0" err="1"/>
              <a:t>isempty</a:t>
            </a:r>
            <a:r>
              <a:rPr lang="en-US" sz="3200" b="1" dirty="0"/>
              <a:t>( ) </a:t>
            </a:r>
          </a:p>
          <a:p>
            <a:pPr algn="l" rtl="0">
              <a:defRPr/>
            </a:pPr>
            <a:r>
              <a:rPr lang="en-US" sz="3200" b="1" dirty="0"/>
              <a:t>{</a:t>
            </a:r>
            <a:r>
              <a:rPr lang="ar-SA" sz="3200" b="1" dirty="0"/>
              <a:t> </a:t>
            </a:r>
          </a:p>
          <a:p>
            <a:pPr algn="l" rtl="0">
              <a:defRPr/>
            </a:pPr>
            <a:r>
              <a:rPr lang="en-US" sz="3200" b="1" dirty="0"/>
              <a:t>if (head==0) </a:t>
            </a:r>
          </a:p>
          <a:p>
            <a:pPr algn="l" rtl="0">
              <a:defRPr/>
            </a:pPr>
            <a:r>
              <a:rPr lang="en-US" sz="3200" b="1" dirty="0"/>
              <a:t>return 1; </a:t>
            </a:r>
          </a:p>
          <a:p>
            <a:pPr algn="l" rtl="0">
              <a:defRPr/>
            </a:pPr>
            <a:r>
              <a:rPr lang="en-US" sz="3200" b="1" dirty="0"/>
              <a:t>else </a:t>
            </a:r>
          </a:p>
          <a:p>
            <a:pPr algn="l" rtl="0">
              <a:defRPr/>
            </a:pPr>
            <a:r>
              <a:rPr lang="en-US" sz="3200" b="1" dirty="0"/>
              <a:t>return 0; </a:t>
            </a:r>
          </a:p>
          <a:p>
            <a:pPr algn="l" rtl="0">
              <a:defRPr/>
            </a:pPr>
            <a:r>
              <a:rPr lang="en-US" sz="3200" b="1" dirty="0"/>
              <a:t>}</a:t>
            </a:r>
            <a:endParaRPr lang="en-US" sz="3200" dirty="0"/>
          </a:p>
        </p:txBody>
      </p:sp>
      <p:sp>
        <p:nvSpPr>
          <p:cNvPr id="11" name="Rectangle 8"/>
          <p:cNvSpPr/>
          <p:nvPr/>
        </p:nvSpPr>
        <p:spPr>
          <a:xfrm rot="5400000">
            <a:off x="1219200" y="4038600"/>
            <a:ext cx="67056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572000" y="842629"/>
            <a:ext cx="5181600" cy="1748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 Simple Queue Class:</a:t>
            </a:r>
          </a:p>
          <a:p>
            <a:pPr marL="0" lvl="1" indent="174625" algn="l" rtl="0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>
                <a:latin typeface="+mn-lt"/>
                <a:cs typeface="+mn-cs"/>
              </a:rPr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queue </a:t>
            </a:r>
            <a:r>
              <a:rPr lang="en-US" sz="2000" dirty="0" smtClean="0">
                <a:latin typeface="+mn-lt"/>
                <a:cs typeface="+mn-cs"/>
              </a:rPr>
              <a:t>Class member function: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1- </a:t>
            </a:r>
            <a:r>
              <a:rPr lang="en-US" sz="2000" b="1" dirty="0" err="1" smtClean="0">
                <a:solidFill>
                  <a:srgbClr val="0070C0"/>
                </a:solidFill>
              </a:rPr>
              <a:t>bool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isempty</a:t>
            </a:r>
            <a:r>
              <a:rPr lang="en-US" sz="2000" b="1" dirty="0" smtClean="0">
                <a:solidFill>
                  <a:srgbClr val="0070C0"/>
                </a:solidFill>
              </a:rPr>
              <a:t>( ); 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smtClean="0">
                <a:solidFill>
                  <a:srgbClr val="00B0F0"/>
                </a:solidFill>
              </a:rPr>
              <a:t>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3" name="Rectangle 7"/>
          <p:cNvSpPr/>
          <p:nvPr/>
        </p:nvSpPr>
        <p:spPr>
          <a:xfrm>
            <a:off x="4876800" y="2209800"/>
            <a:ext cx="42672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3200" dirty="0"/>
              <a:t> </a:t>
            </a:r>
            <a:r>
              <a:rPr lang="en-US" sz="3200" b="1" dirty="0" err="1"/>
              <a:t>bool</a:t>
            </a:r>
            <a:r>
              <a:rPr lang="en-US" sz="3200" b="1" dirty="0"/>
              <a:t> </a:t>
            </a:r>
            <a:r>
              <a:rPr lang="en-US" sz="3200" b="1" dirty="0" smtClean="0"/>
              <a:t>queue ::</a:t>
            </a:r>
            <a:r>
              <a:rPr lang="en-US" sz="3200" b="1" dirty="0" err="1"/>
              <a:t>isempty</a:t>
            </a:r>
            <a:r>
              <a:rPr lang="en-US" sz="3200" b="1" dirty="0"/>
              <a:t>( ) </a:t>
            </a:r>
          </a:p>
          <a:p>
            <a:pPr algn="l" rtl="0">
              <a:defRPr/>
            </a:pPr>
            <a:r>
              <a:rPr lang="en-US" sz="3200" b="1" dirty="0"/>
              <a:t>{</a:t>
            </a:r>
            <a:r>
              <a:rPr lang="ar-SA" sz="3200" b="1" dirty="0"/>
              <a:t> </a:t>
            </a:r>
          </a:p>
          <a:p>
            <a:pPr algn="l" rtl="0">
              <a:defRPr/>
            </a:pPr>
            <a:r>
              <a:rPr lang="en-US" sz="3200" b="1" dirty="0"/>
              <a:t>if (head==0) </a:t>
            </a:r>
          </a:p>
          <a:p>
            <a:pPr algn="l" rtl="0">
              <a:defRPr/>
            </a:pPr>
            <a:r>
              <a:rPr lang="en-US" sz="3200" b="1" dirty="0"/>
              <a:t>return 1; </a:t>
            </a:r>
          </a:p>
          <a:p>
            <a:pPr algn="l" rtl="0">
              <a:defRPr/>
            </a:pPr>
            <a:r>
              <a:rPr lang="en-US" sz="3200" b="1" dirty="0"/>
              <a:t>else </a:t>
            </a:r>
          </a:p>
          <a:p>
            <a:pPr algn="l" rtl="0">
              <a:defRPr/>
            </a:pPr>
            <a:r>
              <a:rPr lang="en-US" sz="3200" b="1" dirty="0"/>
              <a:t>return 0; </a:t>
            </a:r>
          </a:p>
          <a:p>
            <a:pPr algn="l" rtl="0">
              <a:defRPr/>
            </a:pPr>
            <a:r>
              <a:rPr lang="en-US" sz="3200" b="1" dirty="0"/>
              <a:t>}</a:t>
            </a:r>
            <a:endParaRPr lang="en-US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505200" y="24825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2- </a:t>
            </a:r>
            <a:r>
              <a:rPr lang="en-US" sz="1800" b="1" dirty="0" smtClean="0">
                <a:solidFill>
                  <a:srgbClr val="0070C0"/>
                </a:solidFill>
              </a:rPr>
              <a:t>void push(</a:t>
            </a:r>
            <a:r>
              <a:rPr lang="en-US" sz="1800" b="1" dirty="0" err="1" smtClean="0">
                <a:solidFill>
                  <a:srgbClr val="0070C0"/>
                </a:solidFill>
              </a:rPr>
              <a:t>int</a:t>
            </a:r>
            <a:r>
              <a:rPr lang="en-US" sz="1800" b="1" dirty="0" smtClean="0">
                <a:solidFill>
                  <a:srgbClr val="0070C0"/>
                </a:solidFill>
              </a:rPr>
              <a:t>); </a:t>
            </a: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2286000"/>
            <a:ext cx="4724400" cy="487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void </a:t>
            </a:r>
            <a:r>
              <a:rPr lang="en-US" sz="2400" b="1" dirty="0" smtClean="0"/>
              <a:t>stack::</a:t>
            </a:r>
            <a:r>
              <a:rPr lang="en-US" sz="2400" b="1" dirty="0"/>
              <a:t>push(</a:t>
            </a:r>
            <a:r>
              <a:rPr lang="en-US" sz="2400" b="1" dirty="0" err="1"/>
              <a:t>int</a:t>
            </a:r>
            <a:r>
              <a:rPr lang="en-US" sz="2400" b="1" dirty="0"/>
              <a:t> data) </a:t>
            </a:r>
            <a:endParaRPr lang="en-US" sz="2400" b="1" dirty="0" smtClean="0"/>
          </a:p>
          <a:p>
            <a:pPr algn="l" rtl="0">
              <a:defRPr/>
            </a:pPr>
            <a:r>
              <a:rPr lang="en-US" sz="2400" b="1" dirty="0" smtClean="0"/>
              <a:t>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 err="1"/>
              <a:t>IntNode</a:t>
            </a:r>
            <a:r>
              <a:rPr lang="en-US" sz="2400" b="1" dirty="0"/>
              <a:t> *</a:t>
            </a:r>
            <a:r>
              <a:rPr lang="en-US" sz="2400" b="1" dirty="0" err="1"/>
              <a:t>newnode</a:t>
            </a:r>
            <a:r>
              <a:rPr lang="en-US" sz="2400" b="1" dirty="0"/>
              <a:t>; </a:t>
            </a:r>
          </a:p>
          <a:p>
            <a:pPr algn="l" rtl="0">
              <a:defRPr/>
            </a:pPr>
            <a:r>
              <a:rPr lang="en-US" sz="2400" b="1" dirty="0" err="1"/>
              <a:t>newnode</a:t>
            </a:r>
            <a:r>
              <a:rPr lang="en-US" sz="2400" b="1" dirty="0"/>
              <a:t> = new </a:t>
            </a:r>
            <a:r>
              <a:rPr lang="en-US" sz="2400" b="1" dirty="0" err="1"/>
              <a:t>IntNode</a:t>
            </a:r>
            <a:r>
              <a:rPr lang="en-US" sz="2400" b="1" dirty="0"/>
              <a:t>(data,0); </a:t>
            </a:r>
          </a:p>
          <a:p>
            <a:pPr algn="l" rtl="0">
              <a:defRPr/>
            </a:pPr>
            <a:r>
              <a:rPr lang="en-US" sz="2400" b="1" dirty="0" err="1"/>
              <a:t>newnode</a:t>
            </a:r>
            <a:r>
              <a:rPr lang="en-US" sz="2400" b="1" dirty="0"/>
              <a:t>-&gt;next = head; </a:t>
            </a:r>
          </a:p>
          <a:p>
            <a:pPr algn="l" rtl="0">
              <a:defRPr/>
            </a:pPr>
            <a:r>
              <a:rPr lang="en-US" sz="2400" b="1" dirty="0"/>
              <a:t>head = </a:t>
            </a:r>
            <a:r>
              <a:rPr lang="en-US" sz="2400" b="1" dirty="0" err="1"/>
              <a:t>newnode</a:t>
            </a:r>
            <a:r>
              <a:rPr lang="en-US" sz="2400" b="1" dirty="0"/>
              <a:t>; </a:t>
            </a:r>
          </a:p>
          <a:p>
            <a:pPr algn="l" rtl="0">
              <a:defRPr/>
            </a:pPr>
            <a:r>
              <a:rPr lang="en-US" sz="2400" b="1" dirty="0" smtClean="0"/>
              <a:t>count++;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</a:p>
          <a:p>
            <a:pPr algn="l" rtl="0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OR </a:t>
            </a:r>
            <a:r>
              <a:rPr lang="en-US" sz="2400" b="1" dirty="0" smtClean="0"/>
              <a:t>void stack::push(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data) </a:t>
            </a:r>
          </a:p>
          <a:p>
            <a:pPr algn="l" rtl="0">
              <a:defRPr/>
            </a:pPr>
            <a:r>
              <a:rPr lang="en-US" sz="2400" b="1" dirty="0" smtClean="0"/>
              <a:t>{</a:t>
            </a:r>
          </a:p>
          <a:p>
            <a:pPr algn="l" rtl="0">
              <a:defRPr/>
            </a:pPr>
            <a:r>
              <a:rPr lang="en-US" sz="2400" b="1" dirty="0" smtClean="0"/>
              <a:t>head=new </a:t>
            </a:r>
            <a:r>
              <a:rPr lang="en-US" sz="2400" b="1" dirty="0" err="1" smtClean="0"/>
              <a:t>IntNode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data,head</a:t>
            </a:r>
            <a:r>
              <a:rPr lang="en-US" sz="2400" b="1" dirty="0" smtClean="0"/>
              <a:t>);</a:t>
            </a:r>
            <a:endParaRPr lang="ar-SA" sz="2400" b="1" dirty="0" smtClean="0"/>
          </a:p>
          <a:p>
            <a:pPr algn="l" rtl="0">
              <a:defRPr/>
            </a:pPr>
            <a:r>
              <a:rPr lang="en-US" sz="2400" b="1" dirty="0" smtClean="0"/>
              <a:t>count++;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</a:p>
          <a:p>
            <a:pPr algn="l" rtl="0">
              <a:defRPr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l" rtl="0"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Rectangle 8"/>
          <p:cNvSpPr/>
          <p:nvPr/>
        </p:nvSpPr>
        <p:spPr>
          <a:xfrm rot="5400000">
            <a:off x="914400" y="3352800"/>
            <a:ext cx="6858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495800" y="0"/>
            <a:ext cx="5181600" cy="154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dirty="0" smtClean="0"/>
              <a:t>Class member function: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2- </a:t>
            </a:r>
            <a:r>
              <a:rPr lang="en-US" b="1" dirty="0" smtClean="0">
                <a:solidFill>
                  <a:srgbClr val="0070C0"/>
                </a:solidFill>
              </a:rPr>
              <a:t>void </a:t>
            </a:r>
            <a:r>
              <a:rPr lang="en-US" b="1" dirty="0" err="1" smtClean="0">
                <a:solidFill>
                  <a:srgbClr val="0070C0"/>
                </a:solidFill>
              </a:rPr>
              <a:t>enqueue</a:t>
            </a:r>
            <a:r>
              <a:rPr lang="en-US" b="1" dirty="0" smtClean="0">
                <a:solidFill>
                  <a:srgbClr val="0070C0"/>
                </a:solidFill>
              </a:rPr>
              <a:t>(</a:t>
            </a:r>
            <a:r>
              <a:rPr lang="en-US" b="1" dirty="0" err="1" smtClean="0">
                <a:solidFill>
                  <a:srgbClr val="0070C0"/>
                </a:solidFill>
              </a:rPr>
              <a:t>int</a:t>
            </a:r>
            <a:r>
              <a:rPr lang="en-US" b="1" dirty="0" smtClean="0">
                <a:solidFill>
                  <a:srgbClr val="0070C0"/>
                </a:solidFill>
              </a:rPr>
              <a:t>); </a:t>
            </a:r>
            <a:endParaRPr lang="en-US" i="1" dirty="0" smtClean="0">
              <a:solidFill>
                <a:srgbClr val="00B0F0"/>
              </a:solidFill>
            </a:endParaRP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>
              <a:solidFill>
                <a:srgbClr val="00B0F0"/>
              </a:solidFill>
            </a:endParaRP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3" name="Rectangle 7"/>
          <p:cNvSpPr/>
          <p:nvPr/>
        </p:nvSpPr>
        <p:spPr>
          <a:xfrm>
            <a:off x="4495800" y="2362200"/>
            <a:ext cx="4495800" cy="3962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void </a:t>
            </a:r>
            <a:r>
              <a:rPr lang="en-US" sz="2400" b="1" dirty="0" smtClean="0"/>
              <a:t>queue::</a:t>
            </a:r>
            <a:r>
              <a:rPr lang="en-US" sz="2400" b="1" dirty="0" err="1" smtClean="0"/>
              <a:t>enqueue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/>
              <a:t>data</a:t>
            </a:r>
            <a:r>
              <a:rPr lang="en-US" sz="2400" b="1" dirty="0" smtClean="0"/>
              <a:t>)</a:t>
            </a:r>
          </a:p>
          <a:p>
            <a:pPr algn="l" rtl="0">
              <a:defRPr/>
            </a:pPr>
            <a:r>
              <a:rPr lang="en-US" sz="2400" b="1" dirty="0" smtClean="0"/>
              <a:t> 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 smtClean="0"/>
              <a:t>if (tail != 0) </a:t>
            </a:r>
            <a:r>
              <a:rPr lang="en-US" sz="2400" b="1" dirty="0" smtClean="0">
                <a:solidFill>
                  <a:srgbClr val="00B050"/>
                </a:solidFill>
              </a:rPr>
              <a:t>// if queue not empty</a:t>
            </a:r>
          </a:p>
          <a:p>
            <a:pPr algn="l" rtl="0">
              <a:defRPr/>
            </a:pPr>
            <a:r>
              <a:rPr lang="en-US" sz="2400" b="1" dirty="0" smtClean="0"/>
              <a:t>	{ 	</a:t>
            </a:r>
          </a:p>
          <a:p>
            <a:pPr algn="l" rtl="0">
              <a:defRPr/>
            </a:pPr>
            <a:r>
              <a:rPr lang="en-US" sz="2400" b="1" dirty="0" smtClean="0"/>
              <a:t>tail-&gt;next = new </a:t>
            </a:r>
            <a:r>
              <a:rPr lang="en-US" sz="2400" b="1" dirty="0" err="1" smtClean="0"/>
              <a:t>IntSLLNode</a:t>
            </a:r>
            <a:r>
              <a:rPr lang="en-US" sz="2400" b="1" dirty="0" smtClean="0"/>
              <a:t>(data,0); </a:t>
            </a:r>
          </a:p>
          <a:p>
            <a:pPr algn="l" rtl="0">
              <a:defRPr/>
            </a:pPr>
            <a:r>
              <a:rPr lang="en-US" sz="2400" b="1" dirty="0" smtClean="0"/>
              <a:t>tail = tail-&gt;next; } </a:t>
            </a:r>
          </a:p>
          <a:p>
            <a:pPr algn="l" rtl="0">
              <a:defRPr/>
            </a:pPr>
            <a:r>
              <a:rPr lang="en-US" sz="2400" b="1" dirty="0" smtClean="0"/>
              <a:t>	else</a:t>
            </a:r>
          </a:p>
          <a:p>
            <a:pPr algn="l" rtl="0">
              <a:defRPr/>
            </a:pPr>
            <a:r>
              <a:rPr lang="en-US" sz="2400" b="1" dirty="0" smtClean="0"/>
              <a:t>head = tail = new </a:t>
            </a:r>
            <a:r>
              <a:rPr lang="en-US" sz="2400" b="1" dirty="0" err="1" smtClean="0"/>
              <a:t>IntSLLNode</a:t>
            </a:r>
            <a:r>
              <a:rPr lang="en-US" sz="2400" b="1" dirty="0" smtClean="0"/>
              <a:t>(data,0); </a:t>
            </a:r>
          </a:p>
          <a:p>
            <a:pPr algn="l" rtl="0">
              <a:defRPr/>
            </a:pPr>
            <a:r>
              <a:rPr lang="en-US" sz="2400" b="1" smtClean="0"/>
              <a:t>count</a:t>
            </a:r>
            <a:r>
              <a:rPr lang="en-US" sz="2400" b="1" dirty="0" smtClean="0"/>
              <a:t>++;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  <p:sp>
        <p:nvSpPr>
          <p:cNvPr id="14" name="مستطيل 13"/>
          <p:cNvSpPr/>
          <p:nvPr/>
        </p:nvSpPr>
        <p:spPr>
          <a:xfrm>
            <a:off x="307776" y="1447800"/>
            <a:ext cx="38266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add to head</a:t>
            </a:r>
            <a:endParaRPr lang="ar-SA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032176" y="1411069"/>
            <a:ext cx="34163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add to tail</a:t>
            </a:r>
            <a:endParaRPr lang="ar-SA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080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3- </a:t>
            </a:r>
            <a:r>
              <a:rPr lang="en-US" sz="1800" b="1" dirty="0" err="1" smtClean="0">
                <a:solidFill>
                  <a:srgbClr val="0070C0"/>
                </a:solidFill>
              </a:rPr>
              <a:t>int</a:t>
            </a:r>
            <a:r>
              <a:rPr lang="en-US" sz="1800" b="1" dirty="0" smtClean="0">
                <a:solidFill>
                  <a:srgbClr val="0070C0"/>
                </a:solidFill>
              </a:rPr>
              <a:t> pop(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228600" y="2438400"/>
            <a:ext cx="4191000" cy="4114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stack::pop( ) </a:t>
            </a:r>
            <a:endParaRPr lang="en-US" sz="2400" b="1" dirty="0" smtClean="0"/>
          </a:p>
          <a:p>
            <a:pPr algn="l" rtl="0">
              <a:defRPr/>
            </a:pPr>
            <a:r>
              <a:rPr lang="en-US" sz="2400" b="1" dirty="0" smtClean="0"/>
              <a:t>{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=0; </a:t>
            </a:r>
          </a:p>
          <a:p>
            <a:pPr algn="l" rtl="0">
              <a:defRPr/>
            </a:pPr>
            <a:r>
              <a:rPr lang="en-US" sz="2400" b="1" dirty="0"/>
              <a:t>if(head!=0</a:t>
            </a:r>
            <a:r>
              <a:rPr lang="en-US" sz="2400" b="1" dirty="0" smtClean="0"/>
              <a:t>)</a:t>
            </a:r>
            <a:r>
              <a:rPr lang="en-US" sz="2000" b="1" dirty="0" smtClean="0">
                <a:solidFill>
                  <a:srgbClr val="00B050"/>
                </a:solidFill>
              </a:rPr>
              <a:t>//if it not empty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{</a:t>
            </a:r>
            <a:r>
              <a:rPr lang="ar-SA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 = 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head = head-&gt;next; }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 smtClean="0"/>
              <a:t>count--;</a:t>
            </a:r>
          </a:p>
          <a:p>
            <a:pPr algn="l" rtl="0">
              <a:defRPr/>
            </a:pPr>
            <a:r>
              <a:rPr lang="en-US" sz="2400" b="1" dirty="0" smtClean="0"/>
              <a:t>return </a:t>
            </a:r>
            <a:r>
              <a:rPr lang="en-US" sz="2400" b="1" dirty="0" err="1" smtClean="0"/>
              <a:t>val</a:t>
            </a:r>
            <a:r>
              <a:rPr lang="en-US" sz="2400" b="1" dirty="0" smtClean="0"/>
              <a:t>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  <p:sp>
        <p:nvSpPr>
          <p:cNvPr id="11" name="مستطيل 10"/>
          <p:cNvSpPr/>
          <p:nvPr/>
        </p:nvSpPr>
        <p:spPr>
          <a:xfrm>
            <a:off x="4876800" y="854196"/>
            <a:ext cx="4572000" cy="18128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Queue Class:</a:t>
            </a:r>
          </a:p>
          <a:p>
            <a:pPr marL="268288" lvl="1" indent="-174625" algn="l" rtl="0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latin typeface="+mn-lt"/>
                <a:cs typeface="+mn-cs"/>
              </a:rPr>
              <a:t>Declare 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+mn-cs"/>
              </a:rPr>
              <a:t>queue Class </a:t>
            </a:r>
            <a:r>
              <a:rPr lang="en-US" dirty="0" smtClean="0">
                <a:latin typeface="+mn-lt"/>
                <a:cs typeface="+mn-cs"/>
              </a:rPr>
              <a:t>member function: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3-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dequeue</a:t>
            </a:r>
            <a:r>
              <a:rPr lang="en-US" sz="2000" b="1" dirty="0" smtClean="0">
                <a:solidFill>
                  <a:srgbClr val="0070C0"/>
                </a:solidFill>
              </a:rPr>
              <a:t>( ); </a:t>
            </a: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algn="l" rtl="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2" name="Rectangle 8"/>
          <p:cNvSpPr/>
          <p:nvPr/>
        </p:nvSpPr>
        <p:spPr>
          <a:xfrm rot="5400000">
            <a:off x="1524000" y="3581400"/>
            <a:ext cx="64008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3" name="Rectangle 7"/>
          <p:cNvSpPr/>
          <p:nvPr/>
        </p:nvSpPr>
        <p:spPr>
          <a:xfrm>
            <a:off x="4953000" y="2362200"/>
            <a:ext cx="4191000" cy="4114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smtClean="0"/>
              <a:t>queue::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/>
              <a:t>dequeue</a:t>
            </a:r>
            <a:r>
              <a:rPr lang="en-US" sz="2400" b="1" dirty="0" smtClean="0"/>
              <a:t>( )</a:t>
            </a:r>
          </a:p>
          <a:p>
            <a:pPr algn="l" rtl="0">
              <a:defRPr/>
            </a:pPr>
            <a:r>
              <a:rPr lang="en-US" sz="2400" b="1" dirty="0" smtClean="0"/>
              <a:t> </a:t>
            </a:r>
            <a:r>
              <a:rPr lang="en-US" sz="2400" b="1" dirty="0"/>
              <a:t>{</a:t>
            </a:r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=0; </a:t>
            </a:r>
          </a:p>
          <a:p>
            <a:pPr algn="l" rtl="0">
              <a:defRPr/>
            </a:pPr>
            <a:r>
              <a:rPr lang="en-US" sz="2400" b="1" dirty="0"/>
              <a:t>if(head!=0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r>
              <a:rPr lang="en-US" sz="2000" b="1" dirty="0" smtClean="0">
                <a:solidFill>
                  <a:srgbClr val="00B050"/>
                </a:solidFill>
              </a:rPr>
              <a:t>//if it not empty  </a:t>
            </a:r>
            <a:endParaRPr lang="en-US" sz="2400" b="1" dirty="0">
              <a:solidFill>
                <a:srgbClr val="00B050"/>
              </a:solidFill>
            </a:endParaRPr>
          </a:p>
          <a:p>
            <a:pPr algn="l" rtl="0">
              <a:defRPr/>
            </a:pPr>
            <a:r>
              <a:rPr lang="en-US" sz="2400" b="1" dirty="0"/>
              <a:t>{</a:t>
            </a:r>
            <a:r>
              <a:rPr lang="ar-SA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 = 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head = head-&gt;next; }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/>
              <a:t>if(head==</a:t>
            </a:r>
            <a:r>
              <a:rPr lang="en-US" sz="2400" b="1" dirty="0" smtClean="0"/>
              <a:t>0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r>
              <a:rPr lang="en-US" sz="2000" b="1" dirty="0" smtClean="0">
                <a:solidFill>
                  <a:srgbClr val="00B050"/>
                </a:solidFill>
              </a:rPr>
              <a:t>//if it empty </a:t>
            </a:r>
            <a:endParaRPr lang="en-US" sz="2000" b="1" dirty="0">
              <a:solidFill>
                <a:srgbClr val="00B050"/>
              </a:solidFill>
            </a:endParaRPr>
          </a:p>
          <a:p>
            <a:pPr algn="l" rtl="0">
              <a:defRPr/>
            </a:pPr>
            <a:r>
              <a:rPr lang="en-US" sz="2400" b="1" dirty="0"/>
              <a:t>tail=head; </a:t>
            </a:r>
            <a:endParaRPr lang="en-US" sz="2400" b="1" dirty="0" smtClean="0"/>
          </a:p>
          <a:p>
            <a:pPr algn="l" rtl="0">
              <a:defRPr/>
            </a:pPr>
            <a:r>
              <a:rPr lang="en-US" sz="2400" b="1" dirty="0" smtClean="0"/>
              <a:t>count--;</a:t>
            </a:r>
          </a:p>
          <a:p>
            <a:pPr algn="l" rtl="0">
              <a:defRPr/>
            </a:pPr>
            <a:r>
              <a:rPr lang="en-US" sz="2400" b="1" dirty="0" smtClean="0"/>
              <a:t>return </a:t>
            </a:r>
            <a:r>
              <a:rPr lang="en-US" sz="2400" b="1" dirty="0" err="1" smtClean="0"/>
              <a:t>val</a:t>
            </a:r>
            <a:r>
              <a:rPr lang="en-US" sz="2400" b="1" dirty="0" smtClean="0"/>
              <a:t>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  <p:sp>
        <p:nvSpPr>
          <p:cNvPr id="15" name="مستطيل 14"/>
          <p:cNvSpPr/>
          <p:nvPr/>
        </p:nvSpPr>
        <p:spPr>
          <a:xfrm>
            <a:off x="23245" y="1853625"/>
            <a:ext cx="43957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delete from head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4846143" y="1777425"/>
            <a:ext cx="45095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delete from head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0" y="4572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3581400" y="-76200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</TotalTime>
  <Words>1585</Words>
  <Application>Microsoft Office PowerPoint</Application>
  <PresentationFormat>عرض على الشاشة (3:4)‏</PresentationFormat>
  <Paragraphs>373</Paragraphs>
  <Slides>17</Slides>
  <Notes>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LAB#5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Stacks</vt:lpstr>
      <vt:lpstr>Queue</vt:lpstr>
      <vt:lpstr>Evolution question 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LAB#1</dc:title>
  <dc:creator>MOON</dc:creator>
  <cp:lastModifiedBy>aksd</cp:lastModifiedBy>
  <cp:revision>171</cp:revision>
  <dcterms:created xsi:type="dcterms:W3CDTF">2006-08-16T00:00:00Z</dcterms:created>
  <dcterms:modified xsi:type="dcterms:W3CDTF">2012-11-07T09:47:11Z</dcterms:modified>
</cp:coreProperties>
</file>