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9" r:id="rId3"/>
    <p:sldId id="283" r:id="rId4"/>
    <p:sldId id="284" r:id="rId5"/>
    <p:sldId id="260" r:id="rId6"/>
    <p:sldId id="277" r:id="rId7"/>
    <p:sldId id="262" r:id="rId8"/>
    <p:sldId id="263" r:id="rId9"/>
    <p:sldId id="264" r:id="rId10"/>
    <p:sldId id="269" r:id="rId11"/>
    <p:sldId id="280" r:id="rId12"/>
    <p:sldId id="271" r:id="rId13"/>
    <p:sldId id="278" r:id="rId14"/>
    <p:sldId id="276" r:id="rId15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49" autoAdjust="0"/>
    <p:restoredTop sz="94658" autoAdjust="0"/>
  </p:normalViewPr>
  <p:slideViewPr>
    <p:cSldViewPr>
      <p:cViewPr>
        <p:scale>
          <a:sx n="90" d="100"/>
          <a:sy n="90" d="100"/>
        </p:scale>
        <p:origin x="-600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0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FB1147F3-BC81-4CD2-8DCE-F62B8481ABC8}" type="datetime1">
              <a:rPr lang="ar-SA" smtClean="0"/>
              <a:pPr/>
              <a:t>21/12/1434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en-US" smtClean="0"/>
              <a:t>nora albabtin</a:t>
            </a:r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B5A114C-DC56-401B-B676-27F81993A1C0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CA2A760-7BAD-4E92-84D9-8F453672B532}" type="datetime1">
              <a:rPr lang="ar-SA" smtClean="0"/>
              <a:pPr>
                <a:defRPr/>
              </a:pPr>
              <a:t>21/12/1434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ar-SA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2E7CEEB-73F5-478C-B3E9-69D231F965B9}" type="slidenum">
              <a:rPr lang="ar-SA"/>
              <a:pPr>
                <a:defRPr/>
              </a:pPr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dt="0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nora albabtin</a:t>
            </a:r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nora albabtin</a:t>
            </a:r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1773D-8771-4B39-8D44-EA39720B6903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47CD83-8B20-475A-B74F-E322308799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F849D-900E-40CD-BD3A-B3E8CDF67F2D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C1029-66FC-4D18-B123-892E991F0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F0560-E611-4AC7-9040-C3F64F75AC5D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FAEACC-9A2B-446D-A292-25EA575B8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BFF53-09F7-467B-98DA-3AF2AD95DF57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3162F-E13A-4070-9135-0949493C5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87A70F-47A3-4271-AE1E-83CFA71FE072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365511-1C97-4A53-9173-55AAAE786F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F5553-F389-4ECE-B7B0-472B125C4AEA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A26E4-7B35-4C14-A2AC-6BFD2E3BA8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6AB1A-5D5B-4BF4-9AE2-EFD607134ACA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FB9AA-5C5B-4DDA-A16E-83B88BEA1F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229BD3-FC10-4667-BE88-F36247F8FF97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3E58F3-7DE4-4EB0-B749-5A9BDA726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80351-C617-402E-8E69-FBCAFEB9A838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86FEF5-D439-49C2-9756-6DA96ACAA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5518E3-28CD-4BF7-B0CA-238A84405D3A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69AF9-205D-4BF2-972C-B81439920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B52E2-9373-452F-9A28-BCD458E19495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40C05-E4FE-494F-ABE3-0A4BFCDCE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275554-B466-44EF-A701-3166CD7998F6}" type="datetime1">
              <a:rPr lang="en-US" smtClean="0"/>
              <a:pPr>
                <a:defRPr/>
              </a:pPr>
              <a:t>10/25/2013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smtClean="0"/>
              <a:t>Nora Albabtin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1ED527A-8F57-44A0-A637-8346C80D73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cut/>
  </p:transition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2.latech.edu/~box/ds/Stack/Stack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4"/>
          <p:cNvSpPr>
            <a:spLocks noGrp="1"/>
          </p:cNvSpPr>
          <p:nvPr>
            <p:ph type="ctrTitle"/>
          </p:nvPr>
        </p:nvSpPr>
        <p:spPr>
          <a:xfrm>
            <a:off x="609600" y="152400"/>
            <a:ext cx="7772400" cy="1470025"/>
          </a:xfrm>
        </p:spPr>
        <p:txBody>
          <a:bodyPr/>
          <a:lstStyle/>
          <a:p>
            <a:pPr eaLnBrk="1" hangingPunct="1"/>
            <a:r>
              <a:rPr lang="en-US" sz="5400" dirty="0" smtClean="0"/>
              <a:t>LAB#3 </a:t>
            </a:r>
            <a:endParaRPr lang="ar-SA" sz="5400" dirty="0" smtClean="0"/>
          </a:p>
        </p:txBody>
      </p:sp>
      <p:sp>
        <p:nvSpPr>
          <p:cNvPr id="13" name="Rectangle 12"/>
          <p:cNvSpPr/>
          <p:nvPr/>
        </p:nvSpPr>
        <p:spPr>
          <a:xfrm>
            <a:off x="0" y="1371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6" name="Content Placeholder 5"/>
          <p:cNvSpPr>
            <a:spLocks noGrp="1"/>
          </p:cNvSpPr>
          <p:nvPr>
            <p:ph type="subTitle" idx="1"/>
          </p:nvPr>
        </p:nvSpPr>
        <p:spPr>
          <a:xfrm>
            <a:off x="1676400" y="2590800"/>
            <a:ext cx="5486400" cy="2667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80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Stacks</a:t>
            </a:r>
            <a:endParaRPr lang="ar-SA" sz="8000" b="1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7772400" y="6553200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Nora </a:t>
            </a:r>
            <a:r>
              <a:rPr lang="en-US" dirty="0" err="1" smtClean="0"/>
              <a:t>Albabtin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0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marL="444500" lvl="1" indent="-269875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000" dirty="0" smtClean="0"/>
              <a:t>Declare </a:t>
            </a:r>
            <a:r>
              <a:rPr lang="en-US" sz="2400" b="1" i="1" dirty="0" smtClean="0">
                <a:solidFill>
                  <a:srgbClr val="FF0000"/>
                </a:solidFill>
              </a:rPr>
              <a:t>stack </a:t>
            </a:r>
            <a:r>
              <a:rPr lang="en-US" sz="2000" dirty="0" smtClean="0"/>
              <a:t>Class member function:</a:t>
            </a:r>
          </a:p>
          <a:p>
            <a:pPr marL="444500" lvl="1" indent="-269875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4- </a:t>
            </a:r>
            <a:r>
              <a:rPr lang="en-US" sz="2000" b="1" dirty="0" err="1" smtClean="0">
                <a:solidFill>
                  <a:srgbClr val="0070C0"/>
                </a:solidFill>
              </a:rPr>
              <a:t>int</a:t>
            </a:r>
            <a:r>
              <a:rPr lang="en-US" sz="2000" b="1" dirty="0" smtClean="0">
                <a:solidFill>
                  <a:srgbClr val="0070C0"/>
                </a:solidFill>
              </a:rPr>
              <a:t> top( );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609600" y="609600"/>
            <a:ext cx="4191000" cy="3962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b="1" dirty="0" err="1"/>
              <a:t>int</a:t>
            </a:r>
            <a:r>
              <a:rPr lang="en-US" sz="2400" b="1" dirty="0"/>
              <a:t> stack</a:t>
            </a:r>
            <a:r>
              <a:rPr lang="en-US" sz="2400" b="1" dirty="0" smtClean="0"/>
              <a:t>::top( </a:t>
            </a:r>
            <a:r>
              <a:rPr lang="en-US" sz="2400" b="1" dirty="0"/>
              <a:t>) </a:t>
            </a:r>
          </a:p>
          <a:p>
            <a:pPr algn="l" rtl="0">
              <a:defRPr/>
            </a:pPr>
            <a:r>
              <a:rPr lang="en-US" sz="2400" b="1" dirty="0"/>
              <a:t>{</a:t>
            </a:r>
            <a:endParaRPr lang="ar-SA" sz="2400" b="1" dirty="0"/>
          </a:p>
          <a:p>
            <a:pPr algn="l" rtl="0">
              <a:defRPr/>
            </a:pPr>
            <a:r>
              <a:rPr lang="en-US" sz="2400" b="1" dirty="0"/>
              <a:t>if(!</a:t>
            </a:r>
            <a:r>
              <a:rPr lang="en-US" sz="2400" b="1" dirty="0" err="1"/>
              <a:t>isempty</a:t>
            </a:r>
            <a:r>
              <a:rPr lang="en-US" sz="2400" b="1" dirty="0"/>
              <a:t>( )) </a:t>
            </a:r>
          </a:p>
          <a:p>
            <a:pPr algn="l" rtl="0">
              <a:defRPr/>
            </a:pPr>
            <a:r>
              <a:rPr lang="en-US" sz="2400" b="1" dirty="0" smtClean="0"/>
              <a:t>Return  </a:t>
            </a:r>
            <a:r>
              <a:rPr lang="en-US" sz="2400" b="1" dirty="0"/>
              <a:t>head-</a:t>
            </a:r>
            <a:r>
              <a:rPr lang="en-US" sz="2400" b="1" dirty="0" smtClean="0"/>
              <a:t>&gt;data;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/>
              <a:t>}</a:t>
            </a:r>
            <a:r>
              <a:rPr lang="ar-SA" sz="2400" b="1" dirty="0"/>
              <a:t> </a:t>
            </a:r>
            <a:endParaRPr lang="en-US" sz="2400" b="1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-76200" y="1143000"/>
            <a:ext cx="8229600" cy="5211763"/>
          </a:xfrm>
        </p:spPr>
        <p:txBody>
          <a:bodyPr rtlCol="0">
            <a:normAutofit/>
          </a:bodyPr>
          <a:lstStyle/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000" dirty="0" smtClean="0"/>
              <a:t>Declare </a:t>
            </a:r>
            <a:r>
              <a:rPr lang="en-US" sz="2400" b="1" i="1" dirty="0" smtClean="0">
                <a:solidFill>
                  <a:srgbClr val="FF0000"/>
                </a:solidFill>
              </a:rPr>
              <a:t>stack </a:t>
            </a:r>
            <a:r>
              <a:rPr lang="en-US" sz="2000" dirty="0" smtClean="0"/>
              <a:t>Class member function: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None/>
              <a:defRPr/>
            </a:pPr>
            <a:r>
              <a:rPr lang="en-US" sz="2000" dirty="0" smtClean="0"/>
              <a:t>5- </a:t>
            </a:r>
            <a:r>
              <a:rPr lang="en-US" sz="2000" b="1" dirty="0" err="1" smtClean="0">
                <a:solidFill>
                  <a:srgbClr val="0070C0"/>
                </a:solidFill>
              </a:rPr>
              <a:t>int</a:t>
            </a:r>
            <a:r>
              <a:rPr lang="en-US" sz="2000" b="1" dirty="0" smtClean="0">
                <a:solidFill>
                  <a:srgbClr val="0070C0"/>
                </a:solidFill>
              </a:rPr>
              <a:t>  </a:t>
            </a:r>
            <a:r>
              <a:rPr lang="en-US" sz="2000" b="1" dirty="0" err="1" smtClean="0">
                <a:solidFill>
                  <a:srgbClr val="0070C0"/>
                </a:solidFill>
              </a:rPr>
              <a:t>StackCount</a:t>
            </a:r>
            <a:r>
              <a:rPr lang="en-US" sz="2000" b="1" dirty="0" smtClean="0">
                <a:solidFill>
                  <a:srgbClr val="0070C0"/>
                </a:solidFill>
              </a:rPr>
              <a:t>();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b="1" dirty="0" smtClean="0">
              <a:solidFill>
                <a:srgbClr val="0070C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0" y="9144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381000" y="1905000"/>
            <a:ext cx="4267200" cy="396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800" b="1" dirty="0" err="1"/>
              <a:t>int</a:t>
            </a:r>
            <a:r>
              <a:rPr lang="en-US" sz="2800" b="1" dirty="0"/>
              <a:t> stack</a:t>
            </a:r>
            <a:r>
              <a:rPr lang="en-US" sz="2800" b="1" dirty="0" smtClean="0">
                <a:solidFill>
                  <a:schemeClr val="tx1"/>
                </a:solidFill>
              </a:rPr>
              <a:t>::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stackCount</a:t>
            </a:r>
            <a:r>
              <a:rPr lang="en-US" sz="2800" b="1" dirty="0" smtClean="0">
                <a:solidFill>
                  <a:schemeClr val="tx1"/>
                </a:solidFill>
              </a:rPr>
              <a:t>()</a:t>
            </a:r>
            <a:endParaRPr lang="en-US" sz="2800" b="1" dirty="0">
              <a:solidFill>
                <a:schemeClr val="tx1"/>
              </a:solidFill>
            </a:endParaRPr>
          </a:p>
          <a:p>
            <a:pPr algn="l" rtl="0">
              <a:defRPr/>
            </a:pPr>
            <a:r>
              <a:rPr lang="en-US" sz="2800" b="1" dirty="0"/>
              <a:t>{</a:t>
            </a:r>
            <a:endParaRPr lang="ar-SA" sz="2800" b="1" dirty="0"/>
          </a:p>
          <a:p>
            <a:pPr algn="l" rtl="0">
              <a:defRPr/>
            </a:pPr>
            <a:r>
              <a:rPr lang="en-US" sz="2800" b="1" dirty="0" smtClean="0"/>
              <a:t>return count;</a:t>
            </a:r>
            <a:endParaRPr lang="en-US" sz="2800" b="1" dirty="0"/>
          </a:p>
          <a:p>
            <a:pPr algn="l" rtl="0">
              <a:defRPr/>
            </a:pPr>
            <a:r>
              <a:rPr lang="en-US" sz="2800" b="1" dirty="0"/>
              <a:t>}</a:t>
            </a:r>
            <a:r>
              <a:rPr lang="ar-SA" sz="2800" b="1" dirty="0"/>
              <a:t> </a:t>
            </a:r>
            <a:endParaRPr lang="en-US" sz="2800" b="1" dirty="0"/>
          </a:p>
        </p:txBody>
      </p:sp>
      <p:sp>
        <p:nvSpPr>
          <p:cNvPr id="9" name="مستطيل 8"/>
          <p:cNvSpPr/>
          <p:nvPr/>
        </p:nvSpPr>
        <p:spPr>
          <a:xfrm>
            <a:off x="2133600" y="304800"/>
            <a:ext cx="3886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112837"/>
            <a:ext cx="8229600" cy="5211763"/>
          </a:xfrm>
        </p:spPr>
        <p:txBody>
          <a:bodyPr rtlCol="0">
            <a:normAutofit/>
          </a:bodyPr>
          <a:lstStyle/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Declare </a:t>
            </a:r>
            <a:r>
              <a:rPr lang="en-US" sz="2000" b="1" i="1" dirty="0" smtClean="0">
                <a:solidFill>
                  <a:srgbClr val="FF0000"/>
                </a:solidFill>
              </a:rPr>
              <a:t>stack </a:t>
            </a:r>
            <a:r>
              <a:rPr lang="en-US" sz="1800" dirty="0" smtClean="0"/>
              <a:t>Class member function: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5- </a:t>
            </a:r>
            <a:r>
              <a:rPr lang="en-US" sz="1800" b="1" dirty="0" smtClean="0">
                <a:solidFill>
                  <a:srgbClr val="0070C0"/>
                </a:solidFill>
              </a:rPr>
              <a:t>void </a:t>
            </a:r>
            <a:r>
              <a:rPr lang="en-US" sz="1800" b="1" dirty="0" err="1" smtClean="0">
                <a:solidFill>
                  <a:srgbClr val="0070C0"/>
                </a:solidFill>
              </a:rPr>
              <a:t>Displaystack</a:t>
            </a:r>
            <a:r>
              <a:rPr lang="en-US" sz="1800" b="1" dirty="0" smtClean="0">
                <a:solidFill>
                  <a:srgbClr val="0070C0"/>
                </a:solidFill>
              </a:rPr>
              <a:t>( );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0" y="8382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228600" y="1828800"/>
            <a:ext cx="4648200" cy="4114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1600" b="1" dirty="0" smtClean="0"/>
              <a:t>void stack::</a:t>
            </a:r>
            <a:r>
              <a:rPr lang="en-US" sz="1600" b="1" dirty="0" err="1" smtClean="0"/>
              <a:t>Displaystack</a:t>
            </a:r>
            <a:r>
              <a:rPr lang="en-US" sz="1600" b="1" dirty="0" smtClean="0"/>
              <a:t>( ) </a:t>
            </a:r>
          </a:p>
          <a:p>
            <a:pPr algn="l" rtl="0">
              <a:defRPr/>
            </a:pPr>
            <a:r>
              <a:rPr lang="en-US" sz="1600" b="1" dirty="0" smtClean="0"/>
              <a:t>{</a:t>
            </a:r>
            <a:endParaRPr lang="ar-SA" sz="1600" b="1" dirty="0" smtClean="0"/>
          </a:p>
          <a:p>
            <a:pPr algn="l" rtl="0">
              <a:defRPr/>
            </a:pPr>
            <a:r>
              <a:rPr lang="en-US" sz="1600" b="1" dirty="0" err="1" smtClean="0"/>
              <a:t>IntNode</a:t>
            </a:r>
            <a:r>
              <a:rPr lang="en-US" sz="1600" b="1" dirty="0" smtClean="0"/>
              <a:t> *current; </a:t>
            </a:r>
          </a:p>
          <a:p>
            <a:pPr algn="l" rtl="0">
              <a:defRPr/>
            </a:pPr>
            <a:r>
              <a:rPr lang="en-US" sz="1600" b="1" dirty="0" smtClean="0"/>
              <a:t>current = head; </a:t>
            </a:r>
          </a:p>
          <a:p>
            <a:pPr algn="l" rtl="0">
              <a:defRPr/>
            </a:pPr>
            <a:r>
              <a:rPr lang="en-US" sz="1600" b="1" dirty="0" smtClean="0"/>
              <a:t>while(current != 0) </a:t>
            </a:r>
          </a:p>
          <a:p>
            <a:pPr algn="l" rtl="0">
              <a:defRPr/>
            </a:pPr>
            <a:r>
              <a:rPr lang="en-US" sz="1600" b="1" dirty="0" smtClean="0"/>
              <a:t>{</a:t>
            </a:r>
            <a:endParaRPr lang="ar-SA" sz="1600" b="1" dirty="0" smtClean="0"/>
          </a:p>
          <a:p>
            <a:pPr algn="l" rtl="0">
              <a:defRPr/>
            </a:pPr>
            <a:r>
              <a:rPr lang="fr-FR" sz="1600" b="1" dirty="0" smtClean="0"/>
              <a:t>cout &lt;&lt; </a:t>
            </a:r>
            <a:r>
              <a:rPr lang="fr-FR" sz="1600" b="1" dirty="0" err="1" smtClean="0"/>
              <a:t>current</a:t>
            </a:r>
            <a:r>
              <a:rPr lang="fr-FR" sz="1600" b="1" dirty="0" smtClean="0"/>
              <a:t>-&gt;data &lt;&lt; " " &lt;&lt; </a:t>
            </a:r>
            <a:r>
              <a:rPr lang="fr-FR" sz="1600" b="1" dirty="0" err="1" smtClean="0"/>
              <a:t>current</a:t>
            </a:r>
            <a:r>
              <a:rPr lang="fr-FR" sz="1600" b="1" dirty="0" smtClean="0"/>
              <a:t> &lt;&lt; "\n"; </a:t>
            </a:r>
          </a:p>
          <a:p>
            <a:pPr algn="l" rtl="0">
              <a:defRPr/>
            </a:pPr>
            <a:r>
              <a:rPr lang="en-US" sz="1600" b="1" dirty="0" smtClean="0"/>
              <a:t>current=current-&gt;next; </a:t>
            </a:r>
          </a:p>
          <a:p>
            <a:pPr algn="l" rtl="0">
              <a:defRPr/>
            </a:pPr>
            <a:r>
              <a:rPr lang="en-US" sz="1600" b="1" dirty="0" smtClean="0"/>
              <a:t>}</a:t>
            </a:r>
            <a:endParaRPr lang="ar-SA" sz="1600" b="1" dirty="0" smtClean="0"/>
          </a:p>
          <a:p>
            <a:pPr algn="l" rtl="0">
              <a:defRPr/>
            </a:pPr>
            <a:r>
              <a:rPr lang="en-US" sz="1600" b="1" dirty="0" err="1" smtClean="0"/>
              <a:t>cout</a:t>
            </a:r>
            <a:r>
              <a:rPr lang="en-US" sz="1600" b="1" dirty="0" smtClean="0"/>
              <a:t> &lt;&lt; "----------------------" &lt;&lt; "\n"; </a:t>
            </a:r>
          </a:p>
          <a:p>
            <a:pPr algn="l" rtl="0">
              <a:defRPr/>
            </a:pPr>
            <a:r>
              <a:rPr lang="en-US" sz="1600" b="1" dirty="0" smtClean="0"/>
              <a:t>}</a:t>
            </a:r>
            <a:endParaRPr lang="en-US" sz="1600" b="1" dirty="0"/>
          </a:p>
        </p:txBody>
      </p:sp>
      <p:sp>
        <p:nvSpPr>
          <p:cNvPr id="9" name="مستطيل 8"/>
          <p:cNvSpPr/>
          <p:nvPr/>
        </p:nvSpPr>
        <p:spPr>
          <a:xfrm>
            <a:off x="2781196" y="304800"/>
            <a:ext cx="286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341437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Declare </a:t>
            </a:r>
            <a:r>
              <a:rPr lang="en-US" sz="2000" b="1" i="1" dirty="0" smtClean="0">
                <a:solidFill>
                  <a:srgbClr val="FF0000"/>
                </a:solidFill>
              </a:rPr>
              <a:t>stack </a:t>
            </a:r>
            <a:r>
              <a:rPr lang="en-US" sz="1800" dirty="0" smtClean="0"/>
              <a:t>Class member function: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6- </a:t>
            </a:r>
            <a:r>
              <a:rPr lang="en-US" sz="1800" b="1" dirty="0" smtClean="0">
                <a:solidFill>
                  <a:srgbClr val="0070C0"/>
                </a:solidFill>
              </a:rPr>
              <a:t>void clear( );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0" y="990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381000" y="2667000"/>
            <a:ext cx="3810000" cy="396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800" b="1" dirty="0"/>
              <a:t>void stack::clear( ) </a:t>
            </a:r>
          </a:p>
          <a:p>
            <a:pPr algn="l" rtl="0">
              <a:defRPr/>
            </a:pPr>
            <a:r>
              <a:rPr lang="en-US" sz="2800" b="1" dirty="0"/>
              <a:t>{</a:t>
            </a:r>
            <a:endParaRPr lang="ar-SA" sz="2800" b="1" dirty="0"/>
          </a:p>
          <a:p>
            <a:pPr algn="l" rtl="0">
              <a:defRPr/>
            </a:pPr>
            <a:r>
              <a:rPr lang="en-US" sz="2800" b="1" dirty="0"/>
              <a:t>head = </a:t>
            </a:r>
            <a:r>
              <a:rPr lang="en-US" sz="2800" b="1" dirty="0" smtClean="0"/>
              <a:t>0</a:t>
            </a:r>
            <a:r>
              <a:rPr lang="en-US" sz="2800" b="1" dirty="0"/>
              <a:t>; </a:t>
            </a:r>
            <a:r>
              <a:rPr lang="en-US" sz="2800" b="1" dirty="0" smtClean="0"/>
              <a:t>count=0;</a:t>
            </a:r>
            <a:endParaRPr lang="en-US" sz="2800" b="1" dirty="0"/>
          </a:p>
          <a:p>
            <a:pPr algn="l" rtl="0">
              <a:defRPr/>
            </a:pPr>
            <a:r>
              <a:rPr lang="en-US" sz="2800" b="1" dirty="0"/>
              <a:t>}</a:t>
            </a:r>
          </a:p>
        </p:txBody>
      </p:sp>
      <p:sp>
        <p:nvSpPr>
          <p:cNvPr id="9" name="مستطيل 8"/>
          <p:cNvSpPr/>
          <p:nvPr/>
        </p:nvSpPr>
        <p:spPr>
          <a:xfrm>
            <a:off x="3009796" y="304800"/>
            <a:ext cx="28666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6858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Stacks</a:t>
            </a:r>
            <a:endParaRPr lang="ar-SA" sz="48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5165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 smtClean="0"/>
          </a:p>
        </p:txBody>
      </p:sp>
      <p:sp>
        <p:nvSpPr>
          <p:cNvPr id="8" name="Rectangle 7"/>
          <p:cNvSpPr/>
          <p:nvPr/>
        </p:nvSpPr>
        <p:spPr>
          <a:xfrm>
            <a:off x="76200" y="533400"/>
            <a:ext cx="8763000" cy="61722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/>
            <a:r>
              <a:rPr lang="en-US" sz="2400" b="1" dirty="0">
                <a:solidFill>
                  <a:srgbClr val="FF0000"/>
                </a:solidFill>
              </a:rPr>
              <a:t>void main( )</a:t>
            </a:r>
          </a:p>
          <a:p>
            <a:pPr algn="l"/>
            <a:r>
              <a:rPr lang="en-US" sz="1600" dirty="0"/>
              <a:t>{</a:t>
            </a:r>
          </a:p>
          <a:p>
            <a:pPr algn="l"/>
            <a:r>
              <a:rPr lang="en-US" sz="1600" dirty="0"/>
              <a:t>stack </a:t>
            </a:r>
            <a:r>
              <a:rPr lang="en-US" sz="1600" dirty="0" err="1"/>
              <a:t>mag</a:t>
            </a:r>
            <a:r>
              <a:rPr lang="en-US" sz="1600" dirty="0"/>
              <a:t>;</a:t>
            </a:r>
          </a:p>
          <a:p>
            <a:pPr algn="l"/>
            <a:r>
              <a:rPr lang="en-US" sz="1600" dirty="0"/>
              <a:t>if(</a:t>
            </a:r>
            <a:r>
              <a:rPr lang="en-US" sz="1600" dirty="0" err="1"/>
              <a:t>mag.isempty</a:t>
            </a:r>
            <a:r>
              <a:rPr lang="en-US" sz="1600" dirty="0"/>
              <a:t>( )) </a:t>
            </a:r>
            <a:r>
              <a:rPr lang="en-US" sz="1600" dirty="0" err="1"/>
              <a:t>cout</a:t>
            </a:r>
            <a:r>
              <a:rPr lang="en-US" sz="1600" dirty="0"/>
              <a:t> &lt;&lt; "Stack is empty \n";</a:t>
            </a:r>
          </a:p>
          <a:p>
            <a:pPr algn="l"/>
            <a:r>
              <a:rPr lang="en-US" sz="1600" dirty="0"/>
              <a:t>else </a:t>
            </a:r>
            <a:r>
              <a:rPr lang="en-US" sz="1600" dirty="0" err="1"/>
              <a:t>cout</a:t>
            </a:r>
            <a:r>
              <a:rPr lang="en-US" sz="1600" dirty="0"/>
              <a:t> &lt;&lt; "Stack is not empty \n";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(50);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(90);</a:t>
            </a:r>
          </a:p>
          <a:p>
            <a:pPr algn="l"/>
            <a:r>
              <a:rPr lang="en-US" sz="1600" dirty="0" err="1"/>
              <a:t>cout</a:t>
            </a:r>
            <a:r>
              <a:rPr lang="en-US" sz="1600" dirty="0"/>
              <a:t> &lt;&lt; "</a:t>
            </a:r>
            <a:r>
              <a:rPr lang="en-US" sz="1600" dirty="0" err="1"/>
              <a:t>stackTop</a:t>
            </a:r>
            <a:r>
              <a:rPr lang="en-US" sz="1600" dirty="0"/>
              <a:t> " &lt;&lt; </a:t>
            </a:r>
            <a:r>
              <a:rPr lang="en-US" sz="1600" dirty="0" err="1" smtClean="0"/>
              <a:t>mag.top</a:t>
            </a:r>
            <a:r>
              <a:rPr lang="en-US" sz="1600" dirty="0"/>
              <a:t>( ) &lt;&lt; "\n";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(60);</a:t>
            </a:r>
          </a:p>
          <a:p>
            <a:pPr algn="l"/>
            <a:r>
              <a:rPr lang="en-US" sz="1600" dirty="0" err="1"/>
              <a:t>mag.Displaystack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 err="1"/>
              <a:t>cout</a:t>
            </a:r>
            <a:r>
              <a:rPr lang="en-US" sz="1600" dirty="0"/>
              <a:t> &lt;&lt; mag.pop( ) &lt;&lt; " </a:t>
            </a:r>
            <a:r>
              <a:rPr lang="en-US" sz="1600" dirty="0" err="1"/>
              <a:t>poped</a:t>
            </a:r>
            <a:r>
              <a:rPr lang="en-US" sz="1600" dirty="0"/>
              <a:t> out \n";</a:t>
            </a:r>
          </a:p>
          <a:p>
            <a:pPr algn="l"/>
            <a:r>
              <a:rPr lang="en-US" sz="1600" dirty="0" err="1"/>
              <a:t>mag.Displaystack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(66);</a:t>
            </a:r>
          </a:p>
          <a:p>
            <a:pPr algn="l"/>
            <a:r>
              <a:rPr lang="en-US" sz="1600" dirty="0" err="1"/>
              <a:t>cout</a:t>
            </a:r>
            <a:r>
              <a:rPr lang="en-US" sz="1600" dirty="0"/>
              <a:t> &lt;&lt;  "</a:t>
            </a:r>
            <a:r>
              <a:rPr lang="en-US" sz="1600" dirty="0" err="1"/>
              <a:t>stackTop</a:t>
            </a:r>
            <a:r>
              <a:rPr lang="en-US" sz="1600" dirty="0"/>
              <a:t> " &lt;&lt; </a:t>
            </a:r>
            <a:r>
              <a:rPr lang="en-US" sz="1600" dirty="0" err="1" smtClean="0"/>
              <a:t>mag.top</a:t>
            </a:r>
            <a:r>
              <a:rPr lang="en-US" sz="1600" dirty="0"/>
              <a:t>( ) &lt;&lt; "\n";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(45);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(38);</a:t>
            </a:r>
          </a:p>
          <a:p>
            <a:pPr algn="l"/>
            <a:r>
              <a:rPr lang="en-US" sz="1600" dirty="0" err="1"/>
              <a:t>mag.Displaystack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 err="1"/>
              <a:t>cout</a:t>
            </a:r>
            <a:r>
              <a:rPr lang="en-US" sz="1600" dirty="0"/>
              <a:t> &lt;&lt; mag.pop( ) &lt;&lt; " </a:t>
            </a:r>
            <a:r>
              <a:rPr lang="en-US" sz="1600" dirty="0" err="1"/>
              <a:t>poped</a:t>
            </a:r>
            <a:r>
              <a:rPr lang="en-US" sz="1600" dirty="0"/>
              <a:t> out \n";</a:t>
            </a:r>
          </a:p>
          <a:p>
            <a:pPr algn="l"/>
            <a:r>
              <a:rPr lang="en-US" sz="1600" dirty="0" err="1"/>
              <a:t>mag.Displaystack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 err="1"/>
              <a:t>mag.push</a:t>
            </a:r>
            <a:r>
              <a:rPr lang="en-US" sz="1600" dirty="0"/>
              <a:t>(50);</a:t>
            </a:r>
          </a:p>
          <a:p>
            <a:pPr algn="l"/>
            <a:r>
              <a:rPr lang="en-US" sz="1600" dirty="0" err="1"/>
              <a:t>cout</a:t>
            </a:r>
            <a:r>
              <a:rPr lang="en-US" sz="1600" dirty="0"/>
              <a:t> &lt;&lt; "Stack Count: " &lt;&lt; </a:t>
            </a:r>
            <a:r>
              <a:rPr lang="en-US" sz="1600" dirty="0" err="1"/>
              <a:t>mag.stackCount</a:t>
            </a:r>
            <a:r>
              <a:rPr lang="en-US" sz="1600" dirty="0"/>
              <a:t>()&lt;&lt; "\n";</a:t>
            </a:r>
          </a:p>
          <a:p>
            <a:pPr algn="l"/>
            <a:r>
              <a:rPr lang="en-US" sz="1600" dirty="0" err="1"/>
              <a:t>mag.Displaystack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 err="1"/>
              <a:t>mag.clear</a:t>
            </a:r>
            <a:r>
              <a:rPr lang="en-US" sz="1600" dirty="0"/>
              <a:t>( );</a:t>
            </a:r>
          </a:p>
          <a:p>
            <a:pPr algn="l"/>
            <a:r>
              <a:rPr lang="en-US" sz="1600" dirty="0"/>
              <a:t>if(</a:t>
            </a:r>
            <a:r>
              <a:rPr lang="en-US" sz="1600" dirty="0" err="1"/>
              <a:t>mag.isempty</a:t>
            </a:r>
            <a:r>
              <a:rPr lang="en-US" sz="1600" dirty="0"/>
              <a:t>( )) </a:t>
            </a:r>
            <a:r>
              <a:rPr lang="en-US" sz="1600" dirty="0" err="1"/>
              <a:t>cout</a:t>
            </a:r>
            <a:r>
              <a:rPr lang="en-US" sz="1600" dirty="0"/>
              <a:t> &lt;&lt; "Stack is empty \n";</a:t>
            </a:r>
          </a:p>
          <a:p>
            <a:pPr algn="l"/>
            <a:r>
              <a:rPr lang="en-US" sz="1600" dirty="0"/>
              <a:t>else </a:t>
            </a:r>
            <a:r>
              <a:rPr lang="en-US" sz="1600" dirty="0" err="1"/>
              <a:t>cout</a:t>
            </a:r>
            <a:r>
              <a:rPr lang="en-US" sz="1600" dirty="0"/>
              <a:t> &lt;&lt; "Stack is not empty \n";</a:t>
            </a:r>
          </a:p>
          <a:p>
            <a:pPr algn="l"/>
            <a:r>
              <a:rPr lang="en-US" sz="1600" dirty="0"/>
              <a:t>}</a:t>
            </a:r>
            <a:endParaRPr lang="en-US" sz="1600" b="1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609600"/>
            <a:ext cx="434340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04800" y="152400"/>
            <a:ext cx="83058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Stack: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ar-SA" sz="4000" dirty="0"/>
          </a:p>
        </p:txBody>
      </p:sp>
      <p:sp>
        <p:nvSpPr>
          <p:cNvPr id="10" name="Rectangle 9"/>
          <p:cNvSpPr/>
          <p:nvPr/>
        </p:nvSpPr>
        <p:spPr>
          <a:xfrm>
            <a:off x="0" y="67056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pic>
        <p:nvPicPr>
          <p:cNvPr id="3079" name="Picture 8" descr="http://static.flickr.com/1350/1490540282_c96252968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514600"/>
            <a:ext cx="371475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381000" y="838200"/>
            <a:ext cx="86106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algn="l" rtl="0" eaLnBrk="0" hangingPunct="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Allows access to only the </a:t>
            </a:r>
            <a:r>
              <a:rPr lang="en-US" sz="2400" dirty="0" smtClean="0"/>
              <a:t>last item inserted.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item is inserted or removed from the “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top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” of the stack.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mechanism is called Last-In-First-Out (LIFO).</a:t>
            </a: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4"/>
              </a:rPr>
              <a:t>A Stack Applet example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مجموعة 56"/>
          <p:cNvGrpSpPr/>
          <p:nvPr/>
        </p:nvGrpSpPr>
        <p:grpSpPr>
          <a:xfrm>
            <a:off x="457200" y="2209800"/>
            <a:ext cx="8382000" cy="1600200"/>
            <a:chOff x="152400" y="4572000"/>
            <a:chExt cx="8763000" cy="1997075"/>
          </a:xfrm>
        </p:grpSpPr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3276600" y="6096000"/>
              <a:ext cx="914400" cy="336550"/>
              <a:chOff x="3648" y="3388"/>
              <a:chExt cx="576" cy="212"/>
            </a:xfrm>
          </p:grpSpPr>
          <p:sp>
            <p:nvSpPr>
              <p:cNvPr id="7" name="Rectangle 5"/>
              <p:cNvSpPr>
                <a:spLocks noChangeArrowheads="1"/>
              </p:cNvSpPr>
              <p:nvPr/>
            </p:nvSpPr>
            <p:spPr bwMode="auto">
              <a:xfrm>
                <a:off x="3648" y="3408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8" name="Text Box 6"/>
              <p:cNvSpPr txBox="1">
                <a:spLocks noChangeArrowheads="1"/>
              </p:cNvSpPr>
              <p:nvPr/>
            </p:nvSpPr>
            <p:spPr bwMode="auto">
              <a:xfrm>
                <a:off x="3822" y="3388"/>
                <a:ext cx="21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sz="1600" b="0">
                    <a:solidFill>
                      <a:schemeClr val="bg1"/>
                    </a:solidFill>
                    <a:latin typeface="Tahoma" pitchFamily="34" charset="0"/>
                    <a:ea typeface="SimSun" pitchFamily="2" charset="-122"/>
                  </a:rPr>
                  <a:t>A</a:t>
                </a:r>
              </a:p>
            </p:txBody>
          </p:sp>
        </p:grp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V="1">
              <a:off x="228600" y="6553200"/>
              <a:ext cx="6096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endParaRPr lang="ar-SA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>
              <a:off x="152400" y="6172200"/>
              <a:ext cx="54768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>
                  <a:solidFill>
                    <a:schemeClr val="folHlink"/>
                  </a:solidFill>
                  <a:latin typeface="Tahoma" pitchFamily="34" charset="0"/>
                </a:rPr>
                <a:t>top</a:t>
              </a: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823913" y="4572000"/>
              <a:ext cx="153828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>
                  <a:solidFill>
                    <a:schemeClr val="folHlink"/>
                  </a:solidFill>
                  <a:latin typeface="Tahoma" pitchFamily="34" charset="0"/>
                </a:rPr>
                <a:t>empty stack</a:t>
              </a:r>
            </a:p>
          </p:txBody>
        </p:sp>
        <p:grpSp>
          <p:nvGrpSpPr>
            <p:cNvPr id="12" name="Group 10"/>
            <p:cNvGrpSpPr>
              <a:grpSpLocks/>
            </p:cNvGrpSpPr>
            <p:nvPr/>
          </p:nvGrpSpPr>
          <p:grpSpPr bwMode="auto">
            <a:xfrm>
              <a:off x="609600" y="5105400"/>
              <a:ext cx="1905000" cy="1447800"/>
              <a:chOff x="672" y="3216"/>
              <a:chExt cx="1200" cy="912"/>
            </a:xfrm>
          </p:grpSpPr>
          <p:sp>
            <p:nvSpPr>
              <p:cNvPr id="13" name="Line 11"/>
              <p:cNvSpPr>
                <a:spLocks noChangeShapeType="1"/>
              </p:cNvSpPr>
              <p:nvPr/>
            </p:nvSpPr>
            <p:spPr bwMode="auto">
              <a:xfrm>
                <a:off x="672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/>
            </p:nvSpPr>
            <p:spPr bwMode="auto">
              <a:xfrm>
                <a:off x="864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/>
            </p:nvSpPr>
            <p:spPr bwMode="auto">
              <a:xfrm>
                <a:off x="864" y="4128"/>
                <a:ext cx="816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/>
            </p:nvSpPr>
            <p:spPr bwMode="auto">
              <a:xfrm flipV="1">
                <a:off x="1680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18" name="Group 16"/>
            <p:cNvGrpSpPr>
              <a:grpSpLocks/>
            </p:cNvGrpSpPr>
            <p:nvPr/>
          </p:nvGrpSpPr>
          <p:grpSpPr bwMode="auto">
            <a:xfrm>
              <a:off x="2286000" y="5867400"/>
              <a:ext cx="685800" cy="396875"/>
              <a:chOff x="1440" y="3888"/>
              <a:chExt cx="432" cy="250"/>
            </a:xfrm>
          </p:grpSpPr>
          <p:sp>
            <p:nvSpPr>
              <p:cNvPr id="19" name="Line 17"/>
              <p:cNvSpPr>
                <a:spLocks noChangeShapeType="1"/>
              </p:cNvSpPr>
              <p:nvPr/>
            </p:nvSpPr>
            <p:spPr bwMode="auto">
              <a:xfrm flipV="1">
                <a:off x="1488" y="412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ar-SA"/>
              </a:p>
            </p:txBody>
          </p:sp>
          <p:sp>
            <p:nvSpPr>
              <p:cNvPr id="20" name="Text Box 18"/>
              <p:cNvSpPr txBox="1">
                <a:spLocks noChangeArrowheads="1"/>
              </p:cNvSpPr>
              <p:nvPr/>
            </p:nvSpPr>
            <p:spPr bwMode="auto">
              <a:xfrm>
                <a:off x="1440" y="3888"/>
                <a:ext cx="34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b="0">
                    <a:solidFill>
                      <a:schemeClr val="folHlink"/>
                    </a:solidFill>
                    <a:latin typeface="Tahoma" pitchFamily="34" charset="0"/>
                  </a:rPr>
                  <a:t>top</a:t>
                </a:r>
              </a:p>
            </p:txBody>
          </p:sp>
        </p:grpSp>
        <p:grpSp>
          <p:nvGrpSpPr>
            <p:cNvPr id="21" name="Group 19"/>
            <p:cNvGrpSpPr>
              <a:grpSpLocks/>
            </p:cNvGrpSpPr>
            <p:nvPr/>
          </p:nvGrpSpPr>
          <p:grpSpPr bwMode="auto">
            <a:xfrm>
              <a:off x="2743200" y="5105400"/>
              <a:ext cx="1905000" cy="1447800"/>
              <a:chOff x="672" y="3216"/>
              <a:chExt cx="1200" cy="912"/>
            </a:xfrm>
          </p:grpSpPr>
          <p:sp>
            <p:nvSpPr>
              <p:cNvPr id="22" name="Line 20"/>
              <p:cNvSpPr>
                <a:spLocks noChangeShapeType="1"/>
              </p:cNvSpPr>
              <p:nvPr/>
            </p:nvSpPr>
            <p:spPr bwMode="auto">
              <a:xfrm>
                <a:off x="672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/>
            </p:nvSpPr>
            <p:spPr bwMode="auto">
              <a:xfrm>
                <a:off x="864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/>
            </p:nvSpPr>
            <p:spPr bwMode="auto">
              <a:xfrm>
                <a:off x="864" y="4128"/>
                <a:ext cx="816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/>
            </p:nvSpPr>
            <p:spPr bwMode="auto">
              <a:xfrm flipV="1">
                <a:off x="1680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27" name="Group 25"/>
            <p:cNvGrpSpPr>
              <a:grpSpLocks/>
            </p:cNvGrpSpPr>
            <p:nvPr/>
          </p:nvGrpSpPr>
          <p:grpSpPr bwMode="auto">
            <a:xfrm>
              <a:off x="4343400" y="5410200"/>
              <a:ext cx="685800" cy="396875"/>
              <a:chOff x="2736" y="3888"/>
              <a:chExt cx="432" cy="250"/>
            </a:xfrm>
          </p:grpSpPr>
          <p:sp>
            <p:nvSpPr>
              <p:cNvPr id="28" name="Line 26"/>
              <p:cNvSpPr>
                <a:spLocks noChangeShapeType="1"/>
              </p:cNvSpPr>
              <p:nvPr/>
            </p:nvSpPr>
            <p:spPr bwMode="auto">
              <a:xfrm flipV="1">
                <a:off x="2784" y="412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ar-SA"/>
              </a:p>
            </p:txBody>
          </p:sp>
          <p:sp>
            <p:nvSpPr>
              <p:cNvPr id="29" name="Text Box 27"/>
              <p:cNvSpPr txBox="1">
                <a:spLocks noChangeArrowheads="1"/>
              </p:cNvSpPr>
              <p:nvPr/>
            </p:nvSpPr>
            <p:spPr bwMode="auto">
              <a:xfrm>
                <a:off x="2736" y="3888"/>
                <a:ext cx="34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b="0">
                    <a:solidFill>
                      <a:schemeClr val="folHlink"/>
                    </a:solidFill>
                    <a:latin typeface="Tahoma" pitchFamily="34" charset="0"/>
                  </a:rPr>
                  <a:t>top</a:t>
                </a:r>
              </a:p>
            </p:txBody>
          </p:sp>
        </p:grpSp>
        <p:grpSp>
          <p:nvGrpSpPr>
            <p:cNvPr id="30" name="Group 28"/>
            <p:cNvGrpSpPr>
              <a:grpSpLocks/>
            </p:cNvGrpSpPr>
            <p:nvPr/>
          </p:nvGrpSpPr>
          <p:grpSpPr bwMode="auto">
            <a:xfrm>
              <a:off x="4800600" y="5105400"/>
              <a:ext cx="1905000" cy="1447800"/>
              <a:chOff x="672" y="3216"/>
              <a:chExt cx="1200" cy="912"/>
            </a:xfrm>
          </p:grpSpPr>
          <p:sp>
            <p:nvSpPr>
              <p:cNvPr id="31" name="Line 29"/>
              <p:cNvSpPr>
                <a:spLocks noChangeShapeType="1"/>
              </p:cNvSpPr>
              <p:nvPr/>
            </p:nvSpPr>
            <p:spPr bwMode="auto">
              <a:xfrm>
                <a:off x="672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/>
            </p:nvSpPr>
            <p:spPr bwMode="auto">
              <a:xfrm>
                <a:off x="864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/>
            </p:nvSpPr>
            <p:spPr bwMode="auto">
              <a:xfrm>
                <a:off x="864" y="4128"/>
                <a:ext cx="816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/>
            </p:nvSpPr>
            <p:spPr bwMode="auto">
              <a:xfrm flipV="1">
                <a:off x="1680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</p:grpSp>
        <p:grpSp>
          <p:nvGrpSpPr>
            <p:cNvPr id="36" name="Group 34"/>
            <p:cNvGrpSpPr>
              <a:grpSpLocks/>
            </p:cNvGrpSpPr>
            <p:nvPr/>
          </p:nvGrpSpPr>
          <p:grpSpPr bwMode="auto">
            <a:xfrm>
              <a:off x="6553200" y="5867400"/>
              <a:ext cx="685800" cy="396875"/>
              <a:chOff x="4128" y="3888"/>
              <a:chExt cx="432" cy="250"/>
            </a:xfrm>
          </p:grpSpPr>
          <p:sp>
            <p:nvSpPr>
              <p:cNvPr id="37" name="Line 35"/>
              <p:cNvSpPr>
                <a:spLocks noChangeShapeType="1"/>
              </p:cNvSpPr>
              <p:nvPr/>
            </p:nvSpPr>
            <p:spPr bwMode="auto">
              <a:xfrm flipV="1">
                <a:off x="4176" y="4128"/>
                <a:ext cx="38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endParaRPr lang="ar-SA"/>
              </a:p>
            </p:txBody>
          </p:sp>
          <p:sp>
            <p:nvSpPr>
              <p:cNvPr id="38" name="Text Box 36"/>
              <p:cNvSpPr txBox="1">
                <a:spLocks noChangeArrowheads="1"/>
              </p:cNvSpPr>
              <p:nvPr/>
            </p:nvSpPr>
            <p:spPr bwMode="auto">
              <a:xfrm>
                <a:off x="4128" y="3888"/>
                <a:ext cx="34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b="0" dirty="0">
                    <a:solidFill>
                      <a:schemeClr val="folHlink"/>
                    </a:solidFill>
                    <a:latin typeface="Tahoma" pitchFamily="34" charset="0"/>
                  </a:rPr>
                  <a:t>top</a:t>
                </a:r>
              </a:p>
            </p:txBody>
          </p:sp>
        </p:grpSp>
        <p:grpSp>
          <p:nvGrpSpPr>
            <p:cNvPr id="39" name="Group 37"/>
            <p:cNvGrpSpPr>
              <a:grpSpLocks/>
            </p:cNvGrpSpPr>
            <p:nvPr/>
          </p:nvGrpSpPr>
          <p:grpSpPr bwMode="auto">
            <a:xfrm>
              <a:off x="7010400" y="5105400"/>
              <a:ext cx="1905000" cy="1447800"/>
              <a:chOff x="672" y="3216"/>
              <a:chExt cx="1200" cy="912"/>
            </a:xfrm>
          </p:grpSpPr>
          <p:sp>
            <p:nvSpPr>
              <p:cNvPr id="40" name="Line 38"/>
              <p:cNvSpPr>
                <a:spLocks noChangeShapeType="1"/>
              </p:cNvSpPr>
              <p:nvPr/>
            </p:nvSpPr>
            <p:spPr bwMode="auto">
              <a:xfrm>
                <a:off x="672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/>
            </p:nvSpPr>
            <p:spPr bwMode="auto">
              <a:xfrm>
                <a:off x="864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/>
            </p:nvSpPr>
            <p:spPr bwMode="auto">
              <a:xfrm>
                <a:off x="864" y="4128"/>
                <a:ext cx="816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/>
            </p:nvSpPr>
            <p:spPr bwMode="auto">
              <a:xfrm flipV="1">
                <a:off x="1680" y="3216"/>
                <a:ext cx="0" cy="912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/>
            </p:nvSpPr>
            <p:spPr bwMode="auto">
              <a:xfrm>
                <a:off x="1680" y="3216"/>
                <a:ext cx="192" cy="0"/>
              </a:xfrm>
              <a:prstGeom prst="line">
                <a:avLst/>
              </a:prstGeom>
              <a:noFill/>
              <a:ln w="31750">
                <a:solidFill>
                  <a:schemeClr val="accent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45" name="Text Box 43"/>
            <p:cNvSpPr txBox="1">
              <a:spLocks noChangeArrowheads="1"/>
            </p:cNvSpPr>
            <p:nvPr/>
          </p:nvSpPr>
          <p:spPr bwMode="auto">
            <a:xfrm>
              <a:off x="2632075" y="4572000"/>
              <a:ext cx="205105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>
                  <a:solidFill>
                    <a:schemeClr val="folHlink"/>
                  </a:solidFill>
                  <a:latin typeface="Tahoma" pitchFamily="34" charset="0"/>
                </a:rPr>
                <a:t>push an element</a:t>
              </a:r>
            </a:p>
          </p:txBody>
        </p:sp>
        <p:sp>
          <p:nvSpPr>
            <p:cNvPr id="46" name="Text Box 44"/>
            <p:cNvSpPr txBox="1">
              <a:spLocks noChangeArrowheads="1"/>
            </p:cNvSpPr>
            <p:nvPr/>
          </p:nvSpPr>
          <p:spPr bwMode="auto">
            <a:xfrm>
              <a:off x="4957763" y="4572000"/>
              <a:ext cx="16637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>
                  <a:solidFill>
                    <a:schemeClr val="folHlink"/>
                  </a:solidFill>
                  <a:latin typeface="Tahoma" pitchFamily="34" charset="0"/>
                </a:rPr>
                <a:t>push another</a:t>
              </a:r>
            </a:p>
          </p:txBody>
        </p:sp>
        <p:grpSp>
          <p:nvGrpSpPr>
            <p:cNvPr id="47" name="Group 45"/>
            <p:cNvGrpSpPr>
              <a:grpSpLocks/>
            </p:cNvGrpSpPr>
            <p:nvPr/>
          </p:nvGrpSpPr>
          <p:grpSpPr bwMode="auto">
            <a:xfrm>
              <a:off x="5308600" y="6076950"/>
              <a:ext cx="914400" cy="336550"/>
              <a:chOff x="3648" y="3388"/>
              <a:chExt cx="576" cy="212"/>
            </a:xfrm>
          </p:grpSpPr>
          <p:sp>
            <p:nvSpPr>
              <p:cNvPr id="48" name="Rectangle 46"/>
              <p:cNvSpPr>
                <a:spLocks noChangeArrowheads="1"/>
              </p:cNvSpPr>
              <p:nvPr/>
            </p:nvSpPr>
            <p:spPr bwMode="auto">
              <a:xfrm>
                <a:off x="3648" y="3408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49" name="Text Box 47"/>
              <p:cNvSpPr txBox="1">
                <a:spLocks noChangeArrowheads="1"/>
              </p:cNvSpPr>
              <p:nvPr/>
            </p:nvSpPr>
            <p:spPr bwMode="auto">
              <a:xfrm>
                <a:off x="3822" y="3388"/>
                <a:ext cx="21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sz="1600" b="0">
                    <a:solidFill>
                      <a:schemeClr val="bg1"/>
                    </a:solidFill>
                    <a:latin typeface="Tahoma" pitchFamily="34" charset="0"/>
                    <a:ea typeface="SimSun" pitchFamily="2" charset="-122"/>
                  </a:rPr>
                  <a:t>A</a:t>
                </a:r>
              </a:p>
            </p:txBody>
          </p:sp>
        </p:grpSp>
        <p:grpSp>
          <p:nvGrpSpPr>
            <p:cNvPr id="50" name="Group 48"/>
            <p:cNvGrpSpPr>
              <a:grpSpLocks/>
            </p:cNvGrpSpPr>
            <p:nvPr/>
          </p:nvGrpSpPr>
          <p:grpSpPr bwMode="auto">
            <a:xfrm>
              <a:off x="5321300" y="5632450"/>
              <a:ext cx="914400" cy="336550"/>
              <a:chOff x="3648" y="3388"/>
              <a:chExt cx="576" cy="212"/>
            </a:xfrm>
          </p:grpSpPr>
          <p:sp>
            <p:nvSpPr>
              <p:cNvPr id="51" name="Rectangle 49"/>
              <p:cNvSpPr>
                <a:spLocks noChangeArrowheads="1"/>
              </p:cNvSpPr>
              <p:nvPr/>
            </p:nvSpPr>
            <p:spPr bwMode="auto">
              <a:xfrm>
                <a:off x="3648" y="3408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2" name="Text Box 50"/>
              <p:cNvSpPr txBox="1">
                <a:spLocks noChangeArrowheads="1"/>
              </p:cNvSpPr>
              <p:nvPr/>
            </p:nvSpPr>
            <p:spPr bwMode="auto">
              <a:xfrm>
                <a:off x="3822" y="3388"/>
                <a:ext cx="21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sz="1600" b="0">
                    <a:solidFill>
                      <a:schemeClr val="bg1"/>
                    </a:solidFill>
                    <a:latin typeface="Tahoma" pitchFamily="34" charset="0"/>
                    <a:ea typeface="SimSun" pitchFamily="2" charset="-122"/>
                  </a:rPr>
                  <a:t>B</a:t>
                </a:r>
              </a:p>
            </p:txBody>
          </p:sp>
        </p:grpSp>
        <p:sp>
          <p:nvSpPr>
            <p:cNvPr id="53" name="Text Box 51"/>
            <p:cNvSpPr txBox="1">
              <a:spLocks noChangeArrowheads="1"/>
            </p:cNvSpPr>
            <p:nvPr/>
          </p:nvSpPr>
          <p:spPr bwMode="auto">
            <a:xfrm>
              <a:off x="7631113" y="4572000"/>
              <a:ext cx="60166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b="0">
                  <a:solidFill>
                    <a:schemeClr val="folHlink"/>
                  </a:solidFill>
                  <a:latin typeface="Tahoma" pitchFamily="34" charset="0"/>
                </a:rPr>
                <a:t>pop</a:t>
              </a:r>
            </a:p>
          </p:txBody>
        </p:sp>
        <p:grpSp>
          <p:nvGrpSpPr>
            <p:cNvPr id="54" name="Group 52"/>
            <p:cNvGrpSpPr>
              <a:grpSpLocks/>
            </p:cNvGrpSpPr>
            <p:nvPr/>
          </p:nvGrpSpPr>
          <p:grpSpPr bwMode="auto">
            <a:xfrm>
              <a:off x="7543800" y="6045200"/>
              <a:ext cx="914400" cy="336550"/>
              <a:chOff x="3648" y="3388"/>
              <a:chExt cx="576" cy="212"/>
            </a:xfrm>
          </p:grpSpPr>
          <p:sp>
            <p:nvSpPr>
              <p:cNvPr id="55" name="Rectangle 53"/>
              <p:cNvSpPr>
                <a:spLocks noChangeArrowheads="1"/>
              </p:cNvSpPr>
              <p:nvPr/>
            </p:nvSpPr>
            <p:spPr bwMode="auto">
              <a:xfrm>
                <a:off x="3648" y="3408"/>
                <a:ext cx="576" cy="192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ar-SA"/>
              </a:p>
            </p:txBody>
          </p:sp>
          <p:sp>
            <p:nvSpPr>
              <p:cNvPr id="56" name="Text Box 54"/>
              <p:cNvSpPr txBox="1">
                <a:spLocks noChangeArrowheads="1"/>
              </p:cNvSpPr>
              <p:nvPr/>
            </p:nvSpPr>
            <p:spPr bwMode="auto">
              <a:xfrm>
                <a:off x="3822" y="3388"/>
                <a:ext cx="210" cy="2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zh-CN" sz="1600" b="0">
                    <a:solidFill>
                      <a:schemeClr val="bg1"/>
                    </a:solidFill>
                    <a:latin typeface="Tahoma" pitchFamily="34" charset="0"/>
                    <a:ea typeface="SimSun" pitchFamily="2" charset="-122"/>
                  </a:rPr>
                  <a:t>A</a:t>
                </a:r>
              </a:p>
            </p:txBody>
          </p:sp>
        </p:grpSp>
      </p:grpSp>
      <p:sp>
        <p:nvSpPr>
          <p:cNvPr id="58" name="مربع نص 57"/>
          <p:cNvSpPr txBox="1"/>
          <p:nvPr/>
        </p:nvSpPr>
        <p:spPr>
          <a:xfrm>
            <a:off x="609600" y="533400"/>
            <a:ext cx="807720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+mn-cs"/>
              </a:rPr>
              <a:t>Stack: Primary operations</a:t>
            </a:r>
          </a:p>
          <a:p>
            <a:pPr marL="457200" indent="-457200" algn="l" rtl="0" eaLnBrk="0" hangingPunct="0">
              <a:spcBef>
                <a:spcPct val="20000"/>
              </a:spcBef>
              <a:buSzPct val="75000"/>
              <a:buFont typeface="Wingdings" pitchFamily="2" charset="2"/>
              <a:buChar char="§"/>
            </a:pPr>
            <a:r>
              <a:rPr lang="en-US" sz="2000" b="1" kern="0" dirty="0" smtClean="0">
                <a:solidFill>
                  <a:srgbClr val="FF0000"/>
                </a:solidFill>
                <a:latin typeface="Arial"/>
                <a:cs typeface="+mn-cs"/>
              </a:rPr>
              <a:t>Push</a:t>
            </a:r>
            <a:r>
              <a:rPr lang="en-US" sz="2000" kern="0" dirty="0" smtClean="0">
                <a:latin typeface="Arial"/>
                <a:cs typeface="+mn-cs"/>
              </a:rPr>
              <a:t>: Add an element to the top of the stack </a:t>
            </a:r>
            <a:r>
              <a:rPr lang="en-US" sz="2000" u="sng" kern="0" dirty="0" smtClean="0">
                <a:latin typeface="Arial"/>
                <a:cs typeface="+mn-cs"/>
              </a:rPr>
              <a:t>from the top</a:t>
            </a:r>
          </a:p>
          <a:p>
            <a:pPr marL="457200" lvl="0" indent="-457200" algn="l" rtl="0" eaLnBrk="0" hangingPunct="0">
              <a:spcBef>
                <a:spcPct val="20000"/>
              </a:spcBef>
              <a:buSzPct val="75000"/>
              <a:buFont typeface="Arial" pitchFamily="34" charset="0"/>
              <a:buChar char="•"/>
            </a:pPr>
            <a:r>
              <a:rPr lang="en-US" sz="2000" b="1" kern="0" dirty="0" smtClean="0">
                <a:solidFill>
                  <a:srgbClr val="FF0000"/>
                </a:solidFill>
                <a:latin typeface="Arial"/>
                <a:cs typeface="+mn-cs"/>
              </a:rPr>
              <a:t>Pop: </a:t>
            </a:r>
            <a:r>
              <a:rPr lang="en-US" sz="2000" kern="0" dirty="0" smtClean="0">
                <a:latin typeface="Arial"/>
                <a:cs typeface="+mn-cs"/>
              </a:rPr>
              <a:t>Remove the element at the top of the </a:t>
            </a:r>
            <a:r>
              <a:rPr lang="en-US" sz="2000" kern="0" dirty="0" smtClean="0">
                <a:latin typeface="Arial"/>
              </a:rPr>
              <a:t>stack </a:t>
            </a:r>
            <a:r>
              <a:rPr lang="en-US" sz="2000" u="sng" kern="0" dirty="0" smtClean="0">
                <a:latin typeface="Arial"/>
              </a:rPr>
              <a:t>from the top</a:t>
            </a:r>
            <a:endParaRPr lang="en-US" sz="2000" u="sng" kern="0" dirty="0" smtClean="0">
              <a:latin typeface="Arial"/>
              <a:cs typeface="+mn-cs"/>
            </a:endParaRPr>
          </a:p>
          <a:p>
            <a:pPr algn="ctr"/>
            <a:endParaRPr lang="ar-SA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+mn-cs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457200" y="609600"/>
            <a:ext cx="8305800" cy="192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90000"/>
              </a:lnSpc>
            </a:pPr>
            <a:r>
              <a:rPr lang="en-US" sz="32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cs typeface="+mn-cs"/>
              </a:rPr>
              <a:t>Operations of Stack</a:t>
            </a:r>
          </a:p>
          <a:p>
            <a:pPr lvl="1" algn="l" rtl="0">
              <a:lnSpc>
                <a:spcPct val="90000"/>
              </a:lnSpc>
            </a:pPr>
            <a:r>
              <a:rPr lang="en-US" sz="2000" kern="0" dirty="0" err="1" smtClean="0">
                <a:solidFill>
                  <a:srgbClr val="FF0000"/>
                </a:solidFill>
                <a:latin typeface="Arial"/>
                <a:cs typeface="+mn-cs"/>
              </a:rPr>
              <a:t>IsEmpty</a:t>
            </a:r>
            <a:r>
              <a:rPr lang="en-US" sz="2000" kern="0" dirty="0" smtClean="0">
                <a:latin typeface="Arial"/>
                <a:cs typeface="+mn-cs"/>
              </a:rPr>
              <a:t>: return true if stack is empty, return false otherwise</a:t>
            </a:r>
          </a:p>
          <a:p>
            <a:pPr lvl="1" algn="l" rtl="0">
              <a:lnSpc>
                <a:spcPct val="90000"/>
              </a:lnSpc>
            </a:pPr>
            <a:r>
              <a:rPr lang="en-US" sz="2000" kern="0" dirty="0" smtClean="0">
                <a:solidFill>
                  <a:srgbClr val="FF0000"/>
                </a:solidFill>
                <a:latin typeface="Arial"/>
                <a:cs typeface="+mn-cs"/>
              </a:rPr>
              <a:t>Top</a:t>
            </a:r>
            <a:r>
              <a:rPr lang="en-US" sz="2000" kern="0" dirty="0" smtClean="0">
                <a:latin typeface="Arial"/>
                <a:cs typeface="+mn-cs"/>
              </a:rPr>
              <a:t>: return the element at the top of stack</a:t>
            </a:r>
          </a:p>
          <a:p>
            <a:pPr lvl="1" algn="l" rtl="0">
              <a:lnSpc>
                <a:spcPct val="90000"/>
              </a:lnSpc>
            </a:pPr>
            <a:r>
              <a:rPr lang="en-US" sz="2000" kern="0" dirty="0" smtClean="0">
                <a:solidFill>
                  <a:srgbClr val="FF0000"/>
                </a:solidFill>
                <a:latin typeface="Arial"/>
                <a:cs typeface="+mn-cs"/>
              </a:rPr>
              <a:t>Push</a:t>
            </a:r>
            <a:r>
              <a:rPr lang="en-US" sz="2000" kern="0" dirty="0" smtClean="0">
                <a:latin typeface="Arial"/>
                <a:cs typeface="+mn-cs"/>
              </a:rPr>
              <a:t>: add an element to the top of stack</a:t>
            </a:r>
          </a:p>
          <a:p>
            <a:pPr lvl="1" algn="l" rtl="0">
              <a:lnSpc>
                <a:spcPct val="90000"/>
              </a:lnSpc>
            </a:pPr>
            <a:r>
              <a:rPr lang="en-US" sz="2000" kern="0" dirty="0" smtClean="0">
                <a:solidFill>
                  <a:srgbClr val="FF0000"/>
                </a:solidFill>
                <a:latin typeface="Arial"/>
                <a:cs typeface="+mn-cs"/>
              </a:rPr>
              <a:t>Pop</a:t>
            </a:r>
            <a:r>
              <a:rPr lang="en-US" sz="2000" kern="0" dirty="0" smtClean="0">
                <a:latin typeface="Arial"/>
                <a:cs typeface="+mn-cs"/>
              </a:rPr>
              <a:t>: delete the element at the top of stack</a:t>
            </a:r>
          </a:p>
          <a:p>
            <a:pPr lvl="1" algn="l" rtl="0">
              <a:lnSpc>
                <a:spcPct val="90000"/>
              </a:lnSpc>
            </a:pPr>
            <a:r>
              <a:rPr lang="en-US" sz="2000" kern="0" dirty="0" err="1" smtClean="0">
                <a:solidFill>
                  <a:srgbClr val="FF0000"/>
                </a:solidFill>
                <a:latin typeface="Arial"/>
                <a:cs typeface="+mn-cs"/>
              </a:rPr>
              <a:t>DisplayStack</a:t>
            </a:r>
            <a:r>
              <a:rPr lang="en-US" sz="2000" kern="0" dirty="0" smtClean="0">
                <a:latin typeface="Arial"/>
                <a:cs typeface="+mn-cs"/>
              </a:rPr>
              <a:t>: print all the data in the stack</a:t>
            </a:r>
            <a:endParaRPr lang="ar-SA" sz="2000" kern="0" dirty="0" smtClean="0">
              <a:latin typeface="Arial"/>
              <a:cs typeface="+mn-cs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685800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/>
              <a:t>We use two classes: </a:t>
            </a:r>
            <a:r>
              <a:rPr lang="en-US" sz="2000" b="1" i="1" dirty="0" smtClean="0">
                <a:solidFill>
                  <a:srgbClr val="FF0000"/>
                </a:solidFill>
              </a:rPr>
              <a:t>Node</a:t>
            </a:r>
            <a:r>
              <a:rPr lang="en-US" sz="2000" dirty="0" smtClean="0"/>
              <a:t> and </a:t>
            </a:r>
            <a:r>
              <a:rPr lang="en-US" sz="2000" b="1" i="1" dirty="0" smtClean="0">
                <a:solidFill>
                  <a:srgbClr val="FF0000"/>
                </a:solidFill>
              </a:rPr>
              <a:t>Stack</a:t>
            </a:r>
          </a:p>
          <a:p>
            <a:pPr lvl="1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Declare </a:t>
            </a:r>
            <a:r>
              <a:rPr lang="en-US" sz="2000" b="1" i="1" dirty="0" err="1" smtClean="0">
                <a:solidFill>
                  <a:srgbClr val="FF0000"/>
                </a:solidFill>
              </a:rPr>
              <a:t>IntNode</a:t>
            </a:r>
            <a:r>
              <a:rPr lang="en-US" sz="1800" dirty="0" smtClean="0"/>
              <a:t> class for the nodes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5334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44" name="Rectangle 43"/>
          <p:cNvSpPr/>
          <p:nvPr/>
        </p:nvSpPr>
        <p:spPr>
          <a:xfrm>
            <a:off x="1066800" y="2209800"/>
            <a:ext cx="3733800" cy="3733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dirty="0"/>
              <a:t> </a:t>
            </a:r>
            <a:r>
              <a:rPr lang="en-US" sz="2400" b="1" dirty="0"/>
              <a:t>class </a:t>
            </a:r>
            <a:r>
              <a:rPr lang="en-US" sz="2400" b="1" dirty="0" err="1"/>
              <a:t>IntNode</a:t>
            </a:r>
            <a:r>
              <a:rPr lang="en-US" sz="2400" b="1" dirty="0"/>
              <a:t> </a:t>
            </a:r>
          </a:p>
          <a:p>
            <a:pPr algn="l" rtl="0">
              <a:defRPr/>
            </a:pPr>
            <a:r>
              <a:rPr lang="en-US" sz="2400" b="1" dirty="0"/>
              <a:t>{ </a:t>
            </a:r>
          </a:p>
          <a:p>
            <a:pPr algn="l" rtl="0">
              <a:defRPr/>
            </a:pPr>
            <a:r>
              <a:rPr lang="en-US" sz="2000" b="1" dirty="0"/>
              <a:t>public : </a:t>
            </a:r>
          </a:p>
          <a:p>
            <a:pPr algn="l" rtl="0">
              <a:defRPr/>
            </a:pPr>
            <a:r>
              <a:rPr lang="en-US" sz="2000" b="1" dirty="0" err="1"/>
              <a:t>IntNode</a:t>
            </a:r>
            <a:r>
              <a:rPr lang="en-US" sz="2000" b="1" dirty="0"/>
              <a:t>(</a:t>
            </a:r>
            <a:r>
              <a:rPr lang="en-US" sz="2000" b="1" dirty="0" err="1"/>
              <a:t>int</a:t>
            </a:r>
            <a:r>
              <a:rPr lang="en-US" sz="2000" b="1" dirty="0"/>
              <a:t> el, </a:t>
            </a:r>
            <a:r>
              <a:rPr lang="en-US" sz="2000" b="1" dirty="0" err="1"/>
              <a:t>IntNode</a:t>
            </a:r>
            <a:r>
              <a:rPr lang="en-US" sz="2000" b="1" dirty="0"/>
              <a:t> *</a:t>
            </a:r>
            <a:r>
              <a:rPr lang="en-US" sz="2000" b="1" dirty="0" err="1"/>
              <a:t>ptr</a:t>
            </a:r>
            <a:r>
              <a:rPr lang="en-US" sz="2000" b="1" dirty="0"/>
              <a:t> = 0</a:t>
            </a:r>
            <a:r>
              <a:rPr lang="en-US" sz="2000" b="1" dirty="0" smtClean="0"/>
              <a:t>)</a:t>
            </a:r>
          </a:p>
          <a:p>
            <a:pPr algn="l" rtl="0">
              <a:defRPr/>
            </a:pPr>
            <a:r>
              <a:rPr lang="en-US" sz="2000" b="1" dirty="0" smtClean="0"/>
              <a:t> </a:t>
            </a:r>
            <a:r>
              <a:rPr lang="en-US" sz="2000" b="1" dirty="0"/>
              <a:t>{data = el; next = </a:t>
            </a:r>
            <a:r>
              <a:rPr lang="en-US" sz="2000" b="1" dirty="0" err="1"/>
              <a:t>ptr</a:t>
            </a:r>
            <a:r>
              <a:rPr lang="en-US" sz="2000" b="1" dirty="0"/>
              <a:t>;} </a:t>
            </a:r>
          </a:p>
          <a:p>
            <a:pPr algn="l" rtl="0">
              <a:defRPr/>
            </a:pPr>
            <a:r>
              <a:rPr lang="en-US" sz="2000" b="1" dirty="0" err="1"/>
              <a:t>int</a:t>
            </a:r>
            <a:r>
              <a:rPr lang="en-US" sz="2000" b="1" dirty="0"/>
              <a:t> data; </a:t>
            </a:r>
          </a:p>
          <a:p>
            <a:pPr algn="l" rtl="0">
              <a:defRPr/>
            </a:pPr>
            <a:r>
              <a:rPr lang="en-US" sz="2000" b="1" dirty="0" err="1"/>
              <a:t>IntNode</a:t>
            </a:r>
            <a:r>
              <a:rPr lang="en-US" sz="2000" b="1" dirty="0"/>
              <a:t> *next; </a:t>
            </a:r>
          </a:p>
          <a:p>
            <a:pPr algn="l" rtl="0">
              <a:defRPr/>
            </a:pPr>
            <a:r>
              <a:rPr lang="en-US" sz="2400" b="1" dirty="0"/>
              <a:t>};</a:t>
            </a:r>
            <a:endParaRPr lang="en-US" sz="2400" dirty="0"/>
          </a:p>
        </p:txBody>
      </p:sp>
      <p:sp>
        <p:nvSpPr>
          <p:cNvPr id="13" name="مستطيل 12"/>
          <p:cNvSpPr/>
          <p:nvPr/>
        </p:nvSpPr>
        <p:spPr>
          <a:xfrm>
            <a:off x="3581400" y="-76200"/>
            <a:ext cx="21884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same 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-76200" y="0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None/>
              <a:tabLst>
                <a:tab pos="268288" algn="l"/>
              </a:tabLst>
              <a:defRPr/>
            </a:pPr>
            <a:r>
              <a:rPr lang="en-US" sz="2000" dirty="0" smtClean="0"/>
              <a:t>Declare </a:t>
            </a:r>
            <a:r>
              <a:rPr lang="en-US" sz="2400" b="1" i="1" dirty="0" smtClean="0">
                <a:solidFill>
                  <a:srgbClr val="FF0000"/>
                </a:solidFill>
              </a:rPr>
              <a:t>stack class  </a:t>
            </a:r>
            <a:r>
              <a:rPr lang="en-US" sz="2000" dirty="0" smtClean="0"/>
              <a:t>which contains :</a:t>
            </a:r>
          </a:p>
        </p:txBody>
      </p:sp>
      <p:sp>
        <p:nvSpPr>
          <p:cNvPr id="8" name="Rectangle 7"/>
          <p:cNvSpPr/>
          <p:nvPr/>
        </p:nvSpPr>
        <p:spPr>
          <a:xfrm>
            <a:off x="838200" y="990600"/>
            <a:ext cx="5867400" cy="5257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dirty="0"/>
              <a:t> </a:t>
            </a:r>
            <a:r>
              <a:rPr lang="en-US" sz="2400" b="1" dirty="0"/>
              <a:t>class stack { </a:t>
            </a:r>
          </a:p>
          <a:p>
            <a:pPr algn="l" rtl="0">
              <a:defRPr/>
            </a:pPr>
            <a:r>
              <a:rPr lang="en-US" sz="2400" b="1" dirty="0"/>
              <a:t>public: </a:t>
            </a:r>
          </a:p>
          <a:p>
            <a:pPr algn="l" rtl="0">
              <a:defRPr/>
            </a:pPr>
            <a:r>
              <a:rPr lang="en-US" sz="2400" dirty="0">
                <a:solidFill>
                  <a:srgbClr val="0070C0"/>
                </a:solidFill>
              </a:rPr>
              <a:t>stack( </a:t>
            </a:r>
            <a:r>
              <a:rPr lang="en-US" sz="2400" dirty="0" smtClean="0">
                <a:solidFill>
                  <a:srgbClr val="0070C0"/>
                </a:solidFill>
              </a:rPr>
              <a:t>)</a:t>
            </a:r>
          </a:p>
          <a:p>
            <a:pPr algn="l" rtl="0">
              <a:defRPr/>
            </a:pP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srgbClr val="0070C0"/>
                </a:solidFill>
              </a:rPr>
              <a:t>{head </a:t>
            </a:r>
            <a:r>
              <a:rPr lang="en-US" sz="2400">
                <a:solidFill>
                  <a:srgbClr val="0070C0"/>
                </a:solidFill>
              </a:rPr>
              <a:t>=</a:t>
            </a:r>
            <a:r>
              <a:rPr lang="en-US" sz="2400" smtClean="0">
                <a:solidFill>
                  <a:srgbClr val="0070C0"/>
                </a:solidFill>
              </a:rPr>
              <a:t>0;count=0</a:t>
            </a:r>
            <a:r>
              <a:rPr lang="en-US" sz="2400" dirty="0" smtClean="0">
                <a:solidFill>
                  <a:srgbClr val="0070C0"/>
                </a:solidFill>
              </a:rPr>
              <a:t>;} </a:t>
            </a:r>
            <a:endParaRPr lang="en-US" sz="2400" dirty="0">
              <a:solidFill>
                <a:srgbClr val="0070C0"/>
              </a:solidFill>
            </a:endParaRPr>
          </a:p>
          <a:p>
            <a:pPr algn="l" rtl="0">
              <a:defRPr/>
            </a:pPr>
            <a:r>
              <a:rPr lang="en-US" sz="2400" b="1" dirty="0" err="1">
                <a:solidFill>
                  <a:srgbClr val="0070C0"/>
                </a:solidFill>
              </a:rPr>
              <a:t>bool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err="1">
                <a:solidFill>
                  <a:srgbClr val="0070C0"/>
                </a:solidFill>
              </a:rPr>
              <a:t>isempty</a:t>
            </a:r>
            <a:r>
              <a:rPr lang="en-US" sz="2400" b="1" dirty="0">
                <a:solidFill>
                  <a:srgbClr val="0070C0"/>
                </a:solidFill>
              </a:rPr>
              <a:t>( ); </a:t>
            </a:r>
          </a:p>
          <a:p>
            <a:pPr algn="l" rtl="0">
              <a:defRPr/>
            </a:pPr>
            <a:r>
              <a:rPr lang="en-US" sz="2400" b="1" dirty="0">
                <a:solidFill>
                  <a:srgbClr val="0070C0"/>
                </a:solidFill>
              </a:rPr>
              <a:t>void push(</a:t>
            </a:r>
            <a:r>
              <a:rPr lang="en-US" sz="2400" b="1" dirty="0" err="1">
                <a:solidFill>
                  <a:srgbClr val="0070C0"/>
                </a:solidFill>
              </a:rPr>
              <a:t>int</a:t>
            </a:r>
            <a:r>
              <a:rPr lang="en-US" sz="2400" b="1" dirty="0">
                <a:solidFill>
                  <a:srgbClr val="0070C0"/>
                </a:solidFill>
              </a:rPr>
              <a:t>); </a:t>
            </a:r>
          </a:p>
          <a:p>
            <a:pPr algn="l" rtl="0">
              <a:defRPr/>
            </a:pPr>
            <a:r>
              <a:rPr lang="en-US" sz="2400" b="1" dirty="0" err="1">
                <a:solidFill>
                  <a:srgbClr val="0070C0"/>
                </a:solidFill>
              </a:rPr>
              <a:t>int</a:t>
            </a:r>
            <a:r>
              <a:rPr lang="en-US" sz="2400" b="1" dirty="0">
                <a:solidFill>
                  <a:srgbClr val="0070C0"/>
                </a:solidFill>
              </a:rPr>
              <a:t> pop( ); </a:t>
            </a:r>
          </a:p>
          <a:p>
            <a:pPr algn="l" rtl="0">
              <a:defRPr/>
            </a:pPr>
            <a:r>
              <a:rPr lang="en-US" sz="2400" b="1" dirty="0" err="1">
                <a:solidFill>
                  <a:srgbClr val="0070C0"/>
                </a:solidFill>
              </a:rPr>
              <a:t>int</a:t>
            </a: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top</a:t>
            </a:r>
            <a:r>
              <a:rPr lang="en-US" sz="2400" b="1" dirty="0">
                <a:solidFill>
                  <a:srgbClr val="0070C0"/>
                </a:solidFill>
              </a:rPr>
              <a:t>( ); </a:t>
            </a:r>
            <a:r>
              <a:rPr lang="en-US" sz="2400" b="1" dirty="0" smtClean="0">
                <a:solidFill>
                  <a:srgbClr val="00B050"/>
                </a:solidFill>
              </a:rPr>
              <a:t>\\display the top</a:t>
            </a:r>
          </a:p>
          <a:p>
            <a:pPr algn="l" rtl="0">
              <a:defRPr/>
            </a:pPr>
            <a:r>
              <a:rPr lang="en-US" sz="2400" b="1" dirty="0" err="1" smtClean="0">
                <a:solidFill>
                  <a:srgbClr val="0070C0"/>
                </a:solidFill>
              </a:rPr>
              <a:t>int</a:t>
            </a:r>
            <a:r>
              <a:rPr lang="en-US" sz="2400" b="1" dirty="0" smtClean="0">
                <a:solidFill>
                  <a:srgbClr val="0070C0"/>
                </a:solidFill>
              </a:rPr>
              <a:t>  </a:t>
            </a:r>
            <a:r>
              <a:rPr lang="en-US" sz="2400" b="1" dirty="0" err="1">
                <a:solidFill>
                  <a:srgbClr val="0070C0"/>
                </a:solidFill>
              </a:rPr>
              <a:t>s</a:t>
            </a:r>
            <a:r>
              <a:rPr lang="en-US" sz="2400" b="1" dirty="0" err="1" smtClean="0">
                <a:solidFill>
                  <a:srgbClr val="0070C0"/>
                </a:solidFill>
              </a:rPr>
              <a:t>tackCount</a:t>
            </a:r>
            <a:r>
              <a:rPr lang="en-US" sz="2400" b="1" dirty="0" smtClean="0">
                <a:solidFill>
                  <a:srgbClr val="0070C0"/>
                </a:solidFill>
              </a:rPr>
              <a:t>();</a:t>
            </a:r>
            <a:endParaRPr lang="en-US" sz="2400" b="1" dirty="0">
              <a:solidFill>
                <a:srgbClr val="0070C0"/>
              </a:solidFill>
            </a:endParaRPr>
          </a:p>
          <a:p>
            <a:pPr algn="l" rtl="0">
              <a:defRPr/>
            </a:pPr>
            <a:r>
              <a:rPr lang="en-US" sz="2400" b="1" dirty="0">
                <a:solidFill>
                  <a:srgbClr val="0070C0"/>
                </a:solidFill>
              </a:rPr>
              <a:t>void </a:t>
            </a:r>
            <a:r>
              <a:rPr lang="en-US" sz="2400" b="1" dirty="0" err="1">
                <a:solidFill>
                  <a:srgbClr val="0070C0"/>
                </a:solidFill>
              </a:rPr>
              <a:t>Displaystack</a:t>
            </a:r>
            <a:r>
              <a:rPr lang="en-US" sz="2400" b="1" dirty="0">
                <a:solidFill>
                  <a:srgbClr val="0070C0"/>
                </a:solidFill>
              </a:rPr>
              <a:t>( ); </a:t>
            </a:r>
          </a:p>
          <a:p>
            <a:pPr algn="l" rtl="0">
              <a:defRPr/>
            </a:pPr>
            <a:r>
              <a:rPr lang="en-US" sz="2400" b="1" dirty="0">
                <a:solidFill>
                  <a:srgbClr val="0070C0"/>
                </a:solidFill>
              </a:rPr>
              <a:t>void clear( ); </a:t>
            </a:r>
          </a:p>
          <a:p>
            <a:pPr algn="l" rtl="0">
              <a:defRPr/>
            </a:pPr>
            <a:r>
              <a:rPr lang="en-US" sz="2400" b="1" dirty="0"/>
              <a:t>private: </a:t>
            </a:r>
          </a:p>
          <a:p>
            <a:pPr algn="l" rtl="0">
              <a:defRPr/>
            </a:pPr>
            <a:r>
              <a:rPr lang="en-US" sz="2400" b="1" dirty="0" err="1"/>
              <a:t>i</a:t>
            </a:r>
            <a:r>
              <a:rPr lang="en-US" sz="2400" b="1" dirty="0" err="1" smtClean="0"/>
              <a:t>ntNode</a:t>
            </a:r>
            <a:r>
              <a:rPr lang="en-US" sz="2400" b="1" dirty="0" smtClean="0"/>
              <a:t> *</a:t>
            </a:r>
            <a:r>
              <a:rPr lang="en-US" sz="2400" b="1" dirty="0" smtClean="0"/>
              <a:t>head;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 err="1"/>
              <a:t>int</a:t>
            </a:r>
            <a:r>
              <a:rPr lang="en-US" sz="2400" b="1" dirty="0"/>
              <a:t> count};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84237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marL="174625" lvl="1" indent="93663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2000" dirty="0" smtClean="0"/>
              <a:t>Declare </a:t>
            </a:r>
            <a:r>
              <a:rPr lang="en-US" sz="2400" b="1" i="1" dirty="0" smtClean="0">
                <a:solidFill>
                  <a:srgbClr val="FF0000"/>
                </a:solidFill>
              </a:rPr>
              <a:t>stack </a:t>
            </a:r>
            <a:r>
              <a:rPr lang="en-US" sz="2000" dirty="0" smtClean="0"/>
              <a:t>Class member function:</a:t>
            </a:r>
          </a:p>
          <a:p>
            <a:pPr marL="174625" lvl="1" indent="93663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dirty="0" smtClean="0"/>
              <a:t>1- </a:t>
            </a:r>
            <a:r>
              <a:rPr lang="en-US" sz="2000" b="1" dirty="0" err="1" smtClean="0">
                <a:solidFill>
                  <a:srgbClr val="0070C0"/>
                </a:solidFill>
              </a:rPr>
              <a:t>bool</a:t>
            </a:r>
            <a:r>
              <a:rPr lang="en-US" sz="2000" b="1" dirty="0" smtClean="0">
                <a:solidFill>
                  <a:srgbClr val="0070C0"/>
                </a:solidFill>
              </a:rPr>
              <a:t> </a:t>
            </a:r>
            <a:r>
              <a:rPr lang="en-US" sz="2000" b="1" dirty="0" err="1" smtClean="0">
                <a:solidFill>
                  <a:srgbClr val="0070C0"/>
                </a:solidFill>
              </a:rPr>
              <a:t>isempty</a:t>
            </a:r>
            <a:r>
              <a:rPr lang="en-US" sz="2000" b="1" dirty="0" smtClean="0">
                <a:solidFill>
                  <a:srgbClr val="0070C0"/>
                </a:solidFill>
              </a:rPr>
              <a:t>( ); </a:t>
            </a:r>
          </a:p>
          <a:p>
            <a:pPr marL="174625" lvl="1" indent="93663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000" i="1" dirty="0" smtClean="0">
                <a:solidFill>
                  <a:srgbClr val="00B0F0"/>
                </a:solidFill>
              </a:rPr>
              <a:t>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2000" dirty="0" smtClean="0"/>
          </a:p>
        </p:txBody>
      </p:sp>
      <p:sp>
        <p:nvSpPr>
          <p:cNvPr id="10" name="Rectangle 9"/>
          <p:cNvSpPr/>
          <p:nvPr/>
        </p:nvSpPr>
        <p:spPr>
          <a:xfrm>
            <a:off x="-152400" y="6858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" name="Rectangle 7"/>
          <p:cNvSpPr/>
          <p:nvPr/>
        </p:nvSpPr>
        <p:spPr>
          <a:xfrm>
            <a:off x="457200" y="2209800"/>
            <a:ext cx="4267200" cy="3962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3200" dirty="0"/>
              <a:t> </a:t>
            </a:r>
            <a:r>
              <a:rPr lang="en-US" sz="3200" b="1" dirty="0" err="1"/>
              <a:t>bool</a:t>
            </a:r>
            <a:r>
              <a:rPr lang="en-US" sz="3200" b="1" dirty="0"/>
              <a:t> stack::</a:t>
            </a:r>
            <a:r>
              <a:rPr lang="en-US" sz="3200" b="1" dirty="0" err="1"/>
              <a:t>isempty</a:t>
            </a:r>
            <a:r>
              <a:rPr lang="en-US" sz="3200" b="1" dirty="0"/>
              <a:t>( ) </a:t>
            </a:r>
          </a:p>
          <a:p>
            <a:pPr algn="l" rtl="0">
              <a:defRPr/>
            </a:pPr>
            <a:r>
              <a:rPr lang="en-US" sz="3200" b="1" dirty="0"/>
              <a:t>{</a:t>
            </a:r>
            <a:r>
              <a:rPr lang="ar-SA" sz="3200" b="1" dirty="0"/>
              <a:t> </a:t>
            </a:r>
          </a:p>
          <a:p>
            <a:pPr algn="l" rtl="0">
              <a:defRPr/>
            </a:pPr>
            <a:r>
              <a:rPr lang="en-US" sz="3200" b="1" dirty="0"/>
              <a:t>if (head==0) </a:t>
            </a:r>
          </a:p>
          <a:p>
            <a:pPr algn="l" rtl="0">
              <a:defRPr/>
            </a:pPr>
            <a:r>
              <a:rPr lang="en-US" sz="3200" b="1" dirty="0"/>
              <a:t>return 1; </a:t>
            </a:r>
          </a:p>
          <a:p>
            <a:pPr algn="l" rtl="0">
              <a:defRPr/>
            </a:pPr>
            <a:r>
              <a:rPr lang="en-US" sz="3200" b="1" dirty="0"/>
              <a:t>else </a:t>
            </a:r>
          </a:p>
          <a:p>
            <a:pPr algn="l" rtl="0">
              <a:defRPr/>
            </a:pPr>
            <a:r>
              <a:rPr lang="en-US" sz="3200" b="1" dirty="0"/>
              <a:t>return 0; </a:t>
            </a:r>
          </a:p>
          <a:p>
            <a:pPr algn="l" rtl="0">
              <a:defRPr/>
            </a:pPr>
            <a:r>
              <a:rPr lang="en-US" sz="3200" b="1" dirty="0"/>
              <a:t>}</a:t>
            </a:r>
            <a:endParaRPr lang="en-US" sz="3200" dirty="0"/>
          </a:p>
        </p:txBody>
      </p:sp>
      <p:sp>
        <p:nvSpPr>
          <p:cNvPr id="14" name="مستطيل 13"/>
          <p:cNvSpPr/>
          <p:nvPr/>
        </p:nvSpPr>
        <p:spPr>
          <a:xfrm>
            <a:off x="3505200" y="24825"/>
            <a:ext cx="21884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same 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0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Declare </a:t>
            </a:r>
            <a:r>
              <a:rPr lang="en-US" sz="2000" b="1" i="1" dirty="0" smtClean="0">
                <a:solidFill>
                  <a:srgbClr val="FF0000"/>
                </a:solidFill>
              </a:rPr>
              <a:t>stack </a:t>
            </a:r>
            <a:r>
              <a:rPr lang="en-US" sz="1800" dirty="0" smtClean="0"/>
              <a:t>Class member function: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2- </a:t>
            </a:r>
            <a:r>
              <a:rPr lang="en-US" sz="1800" b="1" dirty="0" smtClean="0">
                <a:solidFill>
                  <a:srgbClr val="0070C0"/>
                </a:solidFill>
              </a:rPr>
              <a:t>void push(</a:t>
            </a:r>
            <a:r>
              <a:rPr lang="en-US" sz="1800" b="1" dirty="0" err="1" smtClean="0">
                <a:solidFill>
                  <a:srgbClr val="0070C0"/>
                </a:solidFill>
              </a:rPr>
              <a:t>int</a:t>
            </a:r>
            <a:r>
              <a:rPr lang="en-US" sz="1800" b="1" dirty="0" smtClean="0">
                <a:solidFill>
                  <a:srgbClr val="0070C0"/>
                </a:solidFill>
              </a:rPr>
              <a:t>); </a:t>
            </a: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685800" y="1905000"/>
            <a:ext cx="5410200" cy="3962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dirty="0"/>
              <a:t> </a:t>
            </a:r>
            <a:r>
              <a:rPr lang="en-US" b="1" dirty="0"/>
              <a:t>void </a:t>
            </a:r>
            <a:r>
              <a:rPr lang="en-US" b="1" dirty="0" smtClean="0"/>
              <a:t>stack::</a:t>
            </a:r>
            <a:r>
              <a:rPr lang="en-US" b="1" dirty="0"/>
              <a:t>push(</a:t>
            </a:r>
            <a:r>
              <a:rPr lang="en-US" b="1" dirty="0" err="1"/>
              <a:t>int</a:t>
            </a:r>
            <a:r>
              <a:rPr lang="en-US" b="1" dirty="0"/>
              <a:t> data) </a:t>
            </a:r>
            <a:endParaRPr lang="en-US" b="1" dirty="0" smtClean="0"/>
          </a:p>
          <a:p>
            <a:pPr algn="l" rtl="0">
              <a:defRPr/>
            </a:pPr>
            <a:r>
              <a:rPr lang="en-US" b="1" dirty="0" smtClean="0"/>
              <a:t>{</a:t>
            </a:r>
            <a:endParaRPr lang="ar-SA" b="1" dirty="0"/>
          </a:p>
          <a:p>
            <a:pPr algn="l" rtl="0">
              <a:defRPr/>
            </a:pPr>
            <a:r>
              <a:rPr lang="en-US" b="1" dirty="0" err="1"/>
              <a:t>IntNode</a:t>
            </a:r>
            <a:r>
              <a:rPr lang="en-US" b="1" dirty="0"/>
              <a:t> *</a:t>
            </a:r>
            <a:r>
              <a:rPr lang="en-US" b="1" dirty="0" err="1"/>
              <a:t>newnode</a:t>
            </a:r>
            <a:r>
              <a:rPr lang="en-US" b="1" dirty="0"/>
              <a:t>; </a:t>
            </a:r>
          </a:p>
          <a:p>
            <a:pPr algn="l" rtl="0">
              <a:defRPr/>
            </a:pPr>
            <a:r>
              <a:rPr lang="en-US" b="1" dirty="0" err="1"/>
              <a:t>newnode</a:t>
            </a:r>
            <a:r>
              <a:rPr lang="en-US" b="1" dirty="0"/>
              <a:t> = new </a:t>
            </a:r>
            <a:r>
              <a:rPr lang="en-US" b="1" dirty="0" err="1"/>
              <a:t>IntNode</a:t>
            </a:r>
            <a:r>
              <a:rPr lang="en-US" b="1" dirty="0"/>
              <a:t>(data,0); </a:t>
            </a:r>
          </a:p>
          <a:p>
            <a:pPr algn="l" rtl="0">
              <a:defRPr/>
            </a:pPr>
            <a:r>
              <a:rPr lang="en-US" b="1" dirty="0" err="1"/>
              <a:t>newnode</a:t>
            </a:r>
            <a:r>
              <a:rPr lang="en-US" b="1" dirty="0"/>
              <a:t>-&gt;next = head; </a:t>
            </a:r>
          </a:p>
          <a:p>
            <a:pPr algn="l" rtl="0">
              <a:defRPr/>
            </a:pPr>
            <a:r>
              <a:rPr lang="en-US" b="1" dirty="0"/>
              <a:t>head = </a:t>
            </a:r>
            <a:r>
              <a:rPr lang="en-US" b="1" dirty="0" err="1"/>
              <a:t>newnode</a:t>
            </a:r>
            <a:r>
              <a:rPr lang="en-US" b="1" dirty="0"/>
              <a:t>; </a:t>
            </a:r>
          </a:p>
          <a:p>
            <a:pPr algn="l" rtl="0">
              <a:defRPr/>
            </a:pPr>
            <a:r>
              <a:rPr lang="en-US" b="1" dirty="0" smtClean="0"/>
              <a:t>count</a:t>
            </a:r>
            <a:r>
              <a:rPr lang="en-US" b="1" dirty="0" smtClean="0"/>
              <a:t>++;</a:t>
            </a:r>
          </a:p>
          <a:p>
            <a:pPr algn="l" rtl="0">
              <a:defRPr/>
            </a:pPr>
            <a:r>
              <a:rPr lang="en-US" b="1" dirty="0" smtClean="0"/>
              <a:t>}</a:t>
            </a:r>
          </a:p>
          <a:p>
            <a:pPr algn="l" rtl="0">
              <a:defRPr/>
            </a:pPr>
            <a:r>
              <a:rPr lang="en-US" b="1" dirty="0" smtClean="0">
                <a:solidFill>
                  <a:srgbClr val="FF0000"/>
                </a:solidFill>
              </a:rPr>
              <a:t>OR </a:t>
            </a:r>
            <a:r>
              <a:rPr lang="en-US" b="1" dirty="0" smtClean="0"/>
              <a:t>void stack::push(</a:t>
            </a:r>
            <a:r>
              <a:rPr lang="en-US" b="1" dirty="0" err="1" smtClean="0"/>
              <a:t>int</a:t>
            </a:r>
            <a:r>
              <a:rPr lang="en-US" b="1" dirty="0" smtClean="0"/>
              <a:t> data) </a:t>
            </a:r>
          </a:p>
          <a:p>
            <a:pPr algn="l" rtl="0">
              <a:defRPr/>
            </a:pPr>
            <a:r>
              <a:rPr lang="en-US" b="1" dirty="0" smtClean="0"/>
              <a:t>{</a:t>
            </a:r>
          </a:p>
          <a:p>
            <a:pPr algn="l" rtl="0">
              <a:defRPr/>
            </a:pPr>
            <a:r>
              <a:rPr lang="en-US" b="1" dirty="0" smtClean="0"/>
              <a:t>head=new </a:t>
            </a:r>
            <a:r>
              <a:rPr lang="en-US" b="1" dirty="0" err="1" smtClean="0"/>
              <a:t>IntNode</a:t>
            </a:r>
            <a:r>
              <a:rPr lang="en-US" b="1" dirty="0" smtClean="0"/>
              <a:t>(</a:t>
            </a:r>
            <a:r>
              <a:rPr lang="en-US" b="1" dirty="0" err="1" smtClean="0"/>
              <a:t>data,head</a:t>
            </a:r>
            <a:r>
              <a:rPr lang="en-US" b="1" dirty="0" smtClean="0"/>
              <a:t>);</a:t>
            </a:r>
            <a:endParaRPr lang="ar-SA" b="1" dirty="0" smtClean="0"/>
          </a:p>
          <a:p>
            <a:pPr algn="l" rtl="0">
              <a:defRPr/>
            </a:pPr>
            <a:r>
              <a:rPr lang="en-US" b="1" dirty="0" smtClean="0"/>
              <a:t>count++;</a:t>
            </a:r>
          </a:p>
          <a:p>
            <a:pPr algn="l" rtl="0">
              <a:defRPr/>
            </a:pPr>
            <a:r>
              <a:rPr lang="en-US" b="1" dirty="0" smtClean="0"/>
              <a:t>}</a:t>
            </a:r>
          </a:p>
          <a:p>
            <a:pPr algn="l" rtl="0">
              <a:defRPr/>
            </a:pPr>
            <a:endParaRPr lang="en-US" sz="2400" b="1" dirty="0"/>
          </a:p>
        </p:txBody>
      </p:sp>
      <p:sp>
        <p:nvSpPr>
          <p:cNvPr id="14" name="مستطيل 13"/>
          <p:cNvSpPr/>
          <p:nvPr/>
        </p:nvSpPr>
        <p:spPr>
          <a:xfrm>
            <a:off x="381000" y="1143000"/>
            <a:ext cx="382668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Like add to head</a:t>
            </a:r>
            <a:endParaRPr lang="ar-SA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808037"/>
            <a:ext cx="8229600" cy="521176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Simple Stack Class: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n-US" sz="1800" dirty="0" smtClean="0"/>
              <a:t>Declare </a:t>
            </a:r>
            <a:r>
              <a:rPr lang="en-US" sz="2000" b="1" i="1" dirty="0" smtClean="0">
                <a:solidFill>
                  <a:srgbClr val="FF0000"/>
                </a:solidFill>
              </a:rPr>
              <a:t>stack </a:t>
            </a:r>
            <a:r>
              <a:rPr lang="en-US" sz="1800" dirty="0" smtClean="0"/>
              <a:t>Class member function: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1800" dirty="0" smtClean="0"/>
              <a:t>3- </a:t>
            </a:r>
            <a:r>
              <a:rPr lang="en-US" sz="1800" b="1" dirty="0" err="1" smtClean="0">
                <a:solidFill>
                  <a:srgbClr val="0070C0"/>
                </a:solidFill>
              </a:rPr>
              <a:t>int</a:t>
            </a:r>
            <a:r>
              <a:rPr lang="en-US" sz="1800" b="1" dirty="0" smtClean="0">
                <a:solidFill>
                  <a:srgbClr val="0070C0"/>
                </a:solidFill>
              </a:rPr>
              <a:t> pop( );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i="1" dirty="0" smtClean="0">
              <a:solidFill>
                <a:srgbClr val="00B0F0"/>
              </a:solidFill>
            </a:endParaRP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Arial" pitchFamily="34" charset="0"/>
              <a:buNone/>
              <a:defRPr/>
            </a:pPr>
            <a:endParaRPr lang="en-US" sz="18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381000" y="2438400"/>
            <a:ext cx="4191000" cy="4114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l" rtl="0">
              <a:defRPr/>
            </a:pPr>
            <a:r>
              <a:rPr lang="en-US" sz="2400" b="1" dirty="0" err="1"/>
              <a:t>int</a:t>
            </a:r>
            <a:r>
              <a:rPr lang="en-US" sz="2400" b="1" dirty="0"/>
              <a:t> stack::pop( ) </a:t>
            </a:r>
            <a:endParaRPr lang="en-US" sz="2400" b="1" dirty="0" smtClean="0"/>
          </a:p>
          <a:p>
            <a:pPr algn="l" rtl="0">
              <a:defRPr/>
            </a:pPr>
            <a:r>
              <a:rPr lang="en-US" sz="2400" b="1" dirty="0" smtClean="0"/>
              <a:t>{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 err="1"/>
              <a:t>int</a:t>
            </a:r>
            <a:r>
              <a:rPr lang="en-US" sz="2400" b="1" dirty="0"/>
              <a:t> </a:t>
            </a:r>
            <a:r>
              <a:rPr lang="en-US" sz="2400" b="1" dirty="0" err="1"/>
              <a:t>val</a:t>
            </a:r>
            <a:r>
              <a:rPr lang="en-US" sz="2400" b="1" dirty="0"/>
              <a:t>=0; </a:t>
            </a:r>
          </a:p>
          <a:p>
            <a:pPr algn="l" rtl="0">
              <a:defRPr/>
            </a:pPr>
            <a:r>
              <a:rPr lang="en-US" sz="2400" b="1" dirty="0"/>
              <a:t>if(head!=0</a:t>
            </a:r>
            <a:r>
              <a:rPr lang="en-US" sz="2400" b="1" dirty="0" smtClean="0"/>
              <a:t>)</a:t>
            </a:r>
            <a:r>
              <a:rPr lang="en-US" sz="2000" b="1" dirty="0" smtClean="0">
                <a:solidFill>
                  <a:srgbClr val="00B050"/>
                </a:solidFill>
              </a:rPr>
              <a:t>\\if it not empty</a:t>
            </a:r>
            <a:r>
              <a:rPr lang="en-US" sz="2400" b="1" dirty="0" smtClean="0"/>
              <a:t>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/>
              <a:t>{</a:t>
            </a:r>
            <a:r>
              <a:rPr lang="ar-SA" sz="2400" b="1" dirty="0"/>
              <a:t> </a:t>
            </a:r>
            <a:r>
              <a:rPr lang="en-US" sz="2400" b="1" dirty="0" err="1"/>
              <a:t>val</a:t>
            </a:r>
            <a:r>
              <a:rPr lang="en-US" sz="2400" b="1" dirty="0"/>
              <a:t> = head-</a:t>
            </a:r>
            <a:r>
              <a:rPr lang="en-US" sz="2400" b="1" dirty="0" smtClean="0"/>
              <a:t>&gt;data; </a:t>
            </a:r>
            <a:endParaRPr lang="en-US" sz="2400" b="1" dirty="0"/>
          </a:p>
          <a:p>
            <a:pPr algn="l" rtl="0">
              <a:defRPr/>
            </a:pPr>
            <a:r>
              <a:rPr lang="en-US" sz="2400" b="1" dirty="0"/>
              <a:t>head = head-&gt;next; }</a:t>
            </a:r>
            <a:endParaRPr lang="ar-SA" sz="2400" b="1" dirty="0"/>
          </a:p>
          <a:p>
            <a:pPr algn="l" rtl="0">
              <a:defRPr/>
            </a:pPr>
            <a:r>
              <a:rPr lang="en-US" sz="2400" b="1" dirty="0" smtClean="0"/>
              <a:t>count-</a:t>
            </a:r>
            <a:r>
              <a:rPr lang="en-US" sz="2400" b="1" dirty="0" smtClean="0"/>
              <a:t>-;</a:t>
            </a:r>
          </a:p>
          <a:p>
            <a:pPr algn="l" rtl="0">
              <a:defRPr/>
            </a:pPr>
            <a:r>
              <a:rPr lang="en-US" sz="2400" b="1" dirty="0" smtClean="0"/>
              <a:t>return </a:t>
            </a:r>
            <a:r>
              <a:rPr lang="en-US" sz="2400" b="1" dirty="0" err="1" smtClean="0"/>
              <a:t>val</a:t>
            </a:r>
            <a:r>
              <a:rPr lang="en-US" sz="2400" b="1" dirty="0" smtClean="0"/>
              <a:t>;</a:t>
            </a:r>
          </a:p>
          <a:p>
            <a:pPr algn="l" rtl="0">
              <a:defRPr/>
            </a:pPr>
            <a:r>
              <a:rPr lang="en-US" sz="2400" b="1" dirty="0" smtClean="0"/>
              <a:t>}</a:t>
            </a:r>
            <a:endParaRPr lang="en-US" sz="2400" b="1" dirty="0"/>
          </a:p>
        </p:txBody>
      </p:sp>
      <p:sp>
        <p:nvSpPr>
          <p:cNvPr id="15" name="مستطيل 14"/>
          <p:cNvSpPr/>
          <p:nvPr/>
        </p:nvSpPr>
        <p:spPr>
          <a:xfrm>
            <a:off x="23245" y="1853625"/>
            <a:ext cx="439575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Like delete from head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Rectangle 9"/>
          <p:cNvSpPr/>
          <p:nvPr/>
        </p:nvSpPr>
        <p:spPr>
          <a:xfrm>
            <a:off x="0" y="457200"/>
            <a:ext cx="9144000" cy="15240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19" name="مستطيل 18"/>
          <p:cNvSpPr/>
          <p:nvPr/>
        </p:nvSpPr>
        <p:spPr>
          <a:xfrm>
            <a:off x="3581400" y="-76200"/>
            <a:ext cx="218842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The same </a:t>
            </a:r>
            <a:endParaRPr lang="ar-SA" sz="32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1522</TotalTime>
  <Words>736</Words>
  <Application>Microsoft Office PowerPoint</Application>
  <PresentationFormat>عرض على الشاشة (3:4)‏</PresentationFormat>
  <Paragraphs>168</Paragraphs>
  <Slides>14</Slides>
  <Notes>2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14</vt:i4>
      </vt:variant>
    </vt:vector>
  </HeadingPairs>
  <TitlesOfParts>
    <vt:vector size="15" baseType="lpstr">
      <vt:lpstr>Office Theme</vt:lpstr>
      <vt:lpstr>LAB#3 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Stacks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LAB#1</dc:title>
  <dc:creator>MOON</dc:creator>
  <cp:lastModifiedBy>user</cp:lastModifiedBy>
  <cp:revision>183</cp:revision>
  <dcterms:created xsi:type="dcterms:W3CDTF">2006-08-16T00:00:00Z</dcterms:created>
  <dcterms:modified xsi:type="dcterms:W3CDTF">2013-10-25T21:25:33Z</dcterms:modified>
</cp:coreProperties>
</file>