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7" r:id="rId2"/>
    <p:sldId id="262" r:id="rId3"/>
    <p:sldId id="257" r:id="rId4"/>
    <p:sldId id="268" r:id="rId5"/>
    <p:sldId id="263" r:id="rId6"/>
    <p:sldId id="264" r:id="rId7"/>
    <p:sldId id="265" r:id="rId8"/>
    <p:sldId id="269" r:id="rId9"/>
    <p:sldId id="271" r:id="rId10"/>
    <p:sldId id="272" r:id="rId11"/>
    <p:sldId id="273" r:id="rId12"/>
    <p:sldId id="274" r:id="rId13"/>
    <p:sldId id="270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55" d="100"/>
          <a:sy n="55" d="100"/>
        </p:scale>
        <p:origin x="-180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AF3EDD0-64C4-472E-BF88-9C52621E9AB5}" type="datetimeFigureOut">
              <a:rPr lang="ar-SA" smtClean="0"/>
              <a:pPr/>
              <a:t>10/11/1434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9DF474-EE36-433E-B509-9B101964550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AC12-3421-44E9-83EA-A991CC60DD49}" type="datetime1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1371-DFA4-4A7B-8547-D7F760F2D1CD}" type="datetime1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93F1-EA82-4A82-BD64-A0DE377F771E}" type="datetime1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DB3-6E16-44FA-AB63-BEF92B291887}" type="datetime1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963-8765-4B38-BCCC-5F8ABCDCD826}" type="datetime1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699-5F0C-4D51-BD41-CE441D83D209}" type="datetime1">
              <a:rPr lang="en-US" smtClean="0"/>
              <a:pPr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DAB-7586-4397-9EE5-FA9152ABD624}" type="datetime1">
              <a:rPr lang="en-US" smtClean="0"/>
              <a:pPr/>
              <a:t>9/14/2013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9B3-2131-4C1B-ACB0-4ECAC580D88A}" type="datetime1">
              <a:rPr lang="en-US" smtClean="0"/>
              <a:pPr/>
              <a:t>9/14/2013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BF0B-0206-42B0-A8A7-6074A62EF08F}" type="datetime1">
              <a:rPr lang="en-US" smtClean="0"/>
              <a:pPr/>
              <a:t>9/14/2013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1580-B053-44BB-A644-4B6A25FBEE43}" type="datetime1">
              <a:rPr lang="en-US" smtClean="0"/>
              <a:pPr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215C-4ABA-40C1-A90E-7343B56DE032}" type="datetime1">
              <a:rPr lang="en-US" smtClean="0"/>
              <a:pPr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08A2-B667-4186-8D1E-9AF4B318E406}" type="datetime1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nora albabtin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1000" y="2667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LAB#1 : Arrays &amp; Functions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579120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7"/>
          <p:cNvSpPr/>
          <p:nvPr/>
        </p:nvSpPr>
        <p:spPr>
          <a:xfrm>
            <a:off x="0" y="91440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04448" cy="2664296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However, instead of including two files (</a:t>
            </a:r>
            <a:r>
              <a:rPr lang="en-US" sz="2800" dirty="0" err="1" smtClean="0"/>
              <a:t>ClassName.h</a:t>
            </a:r>
            <a:r>
              <a:rPr lang="en-US" sz="2800" dirty="0" smtClean="0"/>
              <a:t> and ClassName.cpp), you have to include only </a:t>
            </a:r>
            <a:r>
              <a:rPr lang="en-US" sz="2800" dirty="0" err="1" smtClean="0"/>
              <a:t>ClassName.h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 smtClean="0"/>
              <a:t> The compiler will include the .</a:t>
            </a:r>
            <a:r>
              <a:rPr lang="en-US" sz="2800" dirty="0" err="1" smtClean="0"/>
              <a:t>cpp</a:t>
            </a:r>
            <a:r>
              <a:rPr lang="en-US" sz="2800" dirty="0" smtClean="0"/>
              <a:t> file automatically 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Don’t forget</a:t>
            </a:r>
            <a:r>
              <a:rPr lang="en-US" sz="2800" dirty="0" smtClean="0"/>
              <a:t>: the two files need to be in the same directory to achieve that).</a:t>
            </a:r>
            <a:endParaRPr lang="ar-S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90" y="3046164"/>
            <a:ext cx="8136904" cy="333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8608"/>
            <a:ext cx="7776863" cy="612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13" y="692696"/>
            <a:ext cx="729167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Exercise#1:</a:t>
            </a:r>
          </a:p>
          <a:p>
            <a:pPr>
              <a:buNone/>
            </a:pPr>
            <a:r>
              <a:rPr lang="en-US" sz="3600" dirty="0" smtClean="0"/>
              <a:t>	Write a C++ program that defines array enable user to enter the elements of type integer, then print the sum of all elements.</a:t>
            </a:r>
            <a:endParaRPr lang="ar-SA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579120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وان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 Question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of Evaluation Question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3810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6875" t="18000" r="53125" b="38000"/>
          <a:stretch>
            <a:fillRect/>
          </a:stretch>
        </p:blipFill>
        <p:spPr bwMode="auto">
          <a:xfrm>
            <a:off x="609600" y="1339850"/>
            <a:ext cx="5105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2500" t="3000" r="69375" b="70000"/>
          <a:stretch>
            <a:fillRect/>
          </a:stretch>
        </p:blipFill>
        <p:spPr bwMode="auto">
          <a:xfrm>
            <a:off x="5257800" y="33528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973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Pointers</a:t>
            </a:r>
          </a:p>
          <a:p>
            <a:pPr algn="ctr">
              <a:buNone/>
            </a:pPr>
            <a:endParaRPr lang="en-US" sz="4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en-US" b="1" dirty="0" smtClean="0"/>
              <a:t>Lab#2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8D0-847C-47BF-A676-5CB406D9D1D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pointer is a variable which contains the address in memory of another variable. We can have a pointer to any variable type.</a:t>
            </a:r>
          </a:p>
          <a:p>
            <a:r>
              <a:rPr lang="en-US" dirty="0" smtClean="0"/>
              <a:t> </a:t>
            </a:r>
            <a:r>
              <a:rPr lang="en-US" b="1" u="sng" dirty="0" smtClean="0"/>
              <a:t>we can use pointers with: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Arrays,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Structures,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Functions.</a:t>
            </a:r>
          </a:p>
          <a:p>
            <a:endParaRPr lang="ar-SA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8D0-847C-47BF-A676-5CB406D9D1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a pointer?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ference_opera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068960"/>
            <a:ext cx="8143258" cy="274129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Reference operator (&amp;)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"address of"</a:t>
            </a:r>
            <a:endParaRPr lang="en-US" b="1" dirty="0" smtClean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andy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= 25;</a:t>
            </a:r>
          </a:p>
          <a:p>
            <a:pPr algn="l" rtl="0">
              <a:buNone/>
            </a:pP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fred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andy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ted = &amp;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andy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algn="l" rt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Pointers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67744" y="5373216"/>
            <a:ext cx="5040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6516216" y="5373216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8D0-847C-47BF-A676-5CB406D9D1D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Deference operator (*)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"value pointed by“</a:t>
            </a:r>
            <a:endParaRPr lang="en-US" b="1" dirty="0" smtClean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>
              <a:buNone/>
            </a:pP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andy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= 25;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ted = &amp;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andy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>
              <a:buNone/>
            </a:pP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beth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= *ted; </a:t>
            </a:r>
          </a:p>
          <a:p>
            <a:pPr algn="l" rt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Pointers</a:t>
            </a:r>
            <a:r>
              <a:rPr lang="en-US" sz="40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40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</a:br>
            <a:endParaRPr lang="en-US" sz="37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dereference_opera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659582"/>
            <a:ext cx="7776864" cy="31984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76256" y="5589240"/>
            <a:ext cx="5040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8D0-847C-47BF-A676-5CB406D9D1D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numberPtr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char * 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characterPtr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float * 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greatnumberPtr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>
              <a:buNone/>
            </a:pP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mPtr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, * 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nPtr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, *j;</a:t>
            </a:r>
          </a:p>
          <a:p>
            <a:pPr algn="l" rt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ar-SA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4000" dirty="0" smtClean="0"/>
              <a:t>Declaring variables of pointer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8D0-847C-47BF-A676-5CB406D9D1D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120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0" y="144780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an array?</a:t>
            </a:r>
          </a:p>
          <a:p>
            <a:r>
              <a:rPr lang="en-US" dirty="0" smtClean="0"/>
              <a:t>Initializing arrays</a:t>
            </a:r>
          </a:p>
          <a:p>
            <a:r>
              <a:rPr lang="en-US" b="1" dirty="0" smtClean="0"/>
              <a:t>Accessing the values of an array</a:t>
            </a:r>
          </a:p>
          <a:p>
            <a:r>
              <a:rPr lang="en-US" b="1" dirty="0" smtClean="0"/>
              <a:t>Multidimensional arrays</a:t>
            </a:r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Arrays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1008112"/>
            <a:ext cx="9721080" cy="6021288"/>
          </a:xfrm>
        </p:spPr>
        <p:txBody>
          <a:bodyPr>
            <a:normAutofit/>
          </a:bodyPr>
          <a:lstStyle/>
          <a:p>
            <a:pPr marL="365760" lvl="1" indent="-256032" algn="l" rtl="0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Pointer to specific address:</a:t>
            </a:r>
          </a:p>
          <a:p>
            <a:pPr marL="365760" lvl="1" indent="-256032" algn="l" rtl="0">
              <a:spcBef>
                <a:spcPts val="400"/>
              </a:spcBef>
              <a:buSzPct val="68000"/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number;</a:t>
            </a:r>
          </a:p>
          <a:p>
            <a:pPr marL="365760" lvl="1" indent="-256032" algn="l" rtl="0">
              <a:spcBef>
                <a:spcPts val="400"/>
              </a:spcBef>
              <a:buSzPct val="68000"/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tommy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= &amp;number;</a:t>
            </a:r>
          </a:p>
          <a:p>
            <a:pPr marL="365760" lvl="1" indent="-256032" algn="l" rtl="0">
              <a:spcBef>
                <a:spcPts val="400"/>
              </a:spcBef>
              <a:buSzPct val="68000"/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2800" b="1" dirty="0" smtClean="0">
              <a:solidFill>
                <a:srgbClr val="009900"/>
              </a:solidFill>
            </a:endParaRPr>
          </a:p>
          <a:p>
            <a:pPr marL="365760" lvl="1" indent="-256032" algn="l" rtl="0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Pointer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to nothing</a:t>
            </a:r>
          </a:p>
          <a:p>
            <a:pPr marL="365760" lvl="1" indent="-256032" algn="l" rtl="0">
              <a:spcBef>
                <a:spcPts val="400"/>
              </a:spcBef>
              <a:buSzPct val="68000"/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tommy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= NULL; </a:t>
            </a:r>
            <a:endParaRPr lang="en-US" sz="2800" b="1" dirty="0" smtClean="0">
              <a:solidFill>
                <a:srgbClr val="009900"/>
              </a:solidFill>
            </a:endParaRPr>
          </a:p>
          <a:p>
            <a:pPr marL="365760" lvl="1" indent="-256032" algn="l" rtl="0">
              <a:spcBef>
                <a:spcPts val="400"/>
              </a:spcBef>
              <a:buSzPct val="68000"/>
              <a:buNone/>
            </a:pPr>
            <a:r>
              <a:rPr lang="en-US" sz="2800" b="1" dirty="0" smtClean="0">
                <a:solidFill>
                  <a:srgbClr val="009900"/>
                </a:solidFill>
              </a:rPr>
              <a:t>	</a:t>
            </a:r>
            <a:r>
              <a:rPr lang="en-US" sz="2800" dirty="0" smtClean="0"/>
              <a:t>equivalents to </a:t>
            </a:r>
          </a:p>
          <a:p>
            <a:pPr marL="365760" lvl="1" indent="-256032" algn="l" rtl="0">
              <a:spcBef>
                <a:spcPts val="400"/>
              </a:spcBef>
              <a:buSzPct val="68000"/>
              <a:buNone/>
            </a:pPr>
            <a:r>
              <a:rPr lang="en-US" sz="2800" dirty="0" smtClean="0"/>
              <a:t>  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tommy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8614"/>
            <a:ext cx="8229600" cy="634082"/>
          </a:xfrm>
        </p:spPr>
        <p:txBody>
          <a:bodyPr>
            <a:noAutofit/>
          </a:bodyPr>
          <a:lstStyle/>
          <a:p>
            <a:pPr rtl="0"/>
            <a:r>
              <a:rPr lang="en-US" sz="3700" dirty="0" smtClean="0"/>
              <a:t>Pointer </a:t>
            </a:r>
            <a:r>
              <a:rPr lang="en-US" sz="3700" dirty="0" err="1" smtClean="0"/>
              <a:t>initialiazation</a:t>
            </a:r>
            <a:endParaRPr lang="en-US" sz="37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8D0-847C-47BF-A676-5CB406D9D1D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1008112"/>
            <a:ext cx="9721080" cy="6021288"/>
          </a:xfrm>
        </p:spPr>
        <p:txBody>
          <a:bodyPr>
            <a:normAutofit/>
          </a:bodyPr>
          <a:lstStyle/>
          <a:p>
            <a:pPr algn="l" rtl="0"/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Strings as pointer to characters</a:t>
            </a:r>
          </a:p>
          <a:p>
            <a:pPr algn="l" rtl="0">
              <a:buNone/>
            </a:pPr>
            <a:r>
              <a:rPr lang="en-US" sz="2700" dirty="0" smtClean="0"/>
              <a:t>	</a:t>
            </a: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char * terry = "hello";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	The fifth element can be accessed with:</a:t>
            </a:r>
          </a:p>
          <a:p>
            <a:pPr algn="l" rtl="0">
              <a:buNone/>
            </a:pPr>
            <a:r>
              <a:rPr lang="en-US" dirty="0" smtClean="0"/>
              <a:t>   *(terry+4)   or   terry[4]</a:t>
            </a:r>
            <a:endParaRPr lang="en-US" sz="25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8614"/>
            <a:ext cx="8229600" cy="634082"/>
          </a:xfrm>
        </p:spPr>
        <p:txBody>
          <a:bodyPr>
            <a:noAutofit/>
          </a:bodyPr>
          <a:lstStyle/>
          <a:p>
            <a:pPr rtl="0"/>
            <a:r>
              <a:rPr lang="en-US" sz="3700" dirty="0" smtClean="0"/>
              <a:t>Pointer </a:t>
            </a:r>
            <a:r>
              <a:rPr lang="en-US" sz="3700" dirty="0" err="1" smtClean="0"/>
              <a:t>initialiazation</a:t>
            </a:r>
            <a:endParaRPr lang="en-US" sz="3700" dirty="0" smtClean="0"/>
          </a:p>
        </p:txBody>
      </p:sp>
      <p:pic>
        <p:nvPicPr>
          <p:cNvPr id="5" name="Picture 4" descr="pointer_assignm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6920706" cy="244827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8D0-847C-47BF-A676-5CB406D9D1D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inter_arithmetic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167638"/>
            <a:ext cx="6264696" cy="391754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792088"/>
            <a:ext cx="9721080" cy="6021288"/>
          </a:xfrm>
        </p:spPr>
        <p:txBody>
          <a:bodyPr>
            <a:normAutofit/>
          </a:bodyPr>
          <a:lstStyle/>
          <a:p>
            <a:pPr marL="365760" lvl="1" indent="-256032" algn="l" rtl="0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 smtClean="0"/>
              <a:t>Suppose the following piece of code: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char *</a:t>
            </a:r>
            <a:r>
              <a:rPr lang="en-US" sz="2700" b="1" dirty="0" err="1" smtClean="0">
                <a:latin typeface="Courier New" pitchFamily="49" charset="0"/>
                <a:cs typeface="Courier New" pitchFamily="49" charset="0"/>
              </a:rPr>
              <a:t>mychar</a:t>
            </a: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27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short *</a:t>
            </a:r>
            <a:r>
              <a:rPr lang="en-US" sz="2700" b="1" dirty="0" err="1" smtClean="0">
                <a:latin typeface="Courier New" pitchFamily="49" charset="0"/>
                <a:cs typeface="Courier New" pitchFamily="49" charset="0"/>
              </a:rPr>
              <a:t>myshort</a:t>
            </a: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27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long *</a:t>
            </a:r>
            <a:r>
              <a:rPr lang="en-US" sz="2700" b="1" dirty="0" err="1" smtClean="0">
                <a:latin typeface="Courier New" pitchFamily="49" charset="0"/>
                <a:cs typeface="Courier New" pitchFamily="49" charset="0"/>
              </a:rPr>
              <a:t>mylong</a:t>
            </a: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27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700" b="1" dirty="0" err="1" smtClean="0">
                <a:latin typeface="Courier New" pitchFamily="49" charset="0"/>
                <a:cs typeface="Courier New" pitchFamily="49" charset="0"/>
              </a:rPr>
              <a:t>mychar</a:t>
            </a: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++;</a:t>
            </a:r>
            <a:br>
              <a:rPr lang="en-US" sz="27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700" b="1" dirty="0" err="1" smtClean="0">
                <a:latin typeface="Courier New" pitchFamily="49" charset="0"/>
                <a:cs typeface="Courier New" pitchFamily="49" charset="0"/>
              </a:rPr>
              <a:t>myshort</a:t>
            </a: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++;</a:t>
            </a:r>
            <a:br>
              <a:rPr lang="en-US" sz="27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700" b="1" dirty="0" err="1" smtClean="0">
                <a:latin typeface="Courier New" pitchFamily="49" charset="0"/>
                <a:cs typeface="Courier New" pitchFamily="49" charset="0"/>
              </a:rPr>
              <a:t>mylong</a:t>
            </a:r>
            <a:r>
              <a:rPr lang="en-US" sz="27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365760" lvl="1" indent="-256032" algn="l" rtl="0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700" b="1" dirty="0" smtClean="0">
              <a:latin typeface="Courier New" pitchFamily="49" charset="0"/>
              <a:cs typeface="Courier New" pitchFamily="49" charset="0"/>
            </a:endParaRPr>
          </a:p>
          <a:p>
            <a:pPr marL="365760" lvl="1" indent="-256032" algn="l" rtl="0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700" b="1" dirty="0" smtClean="0">
              <a:latin typeface="Courier New" pitchFamily="49" charset="0"/>
              <a:cs typeface="Courier New" pitchFamily="49" charset="0"/>
            </a:endParaRPr>
          </a:p>
          <a:p>
            <a:pPr marL="365760" lvl="1" indent="-256032" algn="l" rtl="0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800" dirty="0" smtClean="0"/>
          </a:p>
          <a:p>
            <a:pPr marL="365760" lvl="1" indent="-256032" algn="l" rtl="0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 smtClean="0"/>
              <a:t>(++) and (--) operators have greater operator precedence than the dereference operator (*).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8614"/>
            <a:ext cx="8229600" cy="634082"/>
          </a:xfrm>
        </p:spPr>
        <p:txBody>
          <a:bodyPr>
            <a:noAutofit/>
          </a:bodyPr>
          <a:lstStyle/>
          <a:p>
            <a:pPr rtl="0"/>
            <a:r>
              <a:rPr lang="en-US" sz="3700" dirty="0" smtClean="0"/>
              <a:t>Pointer </a:t>
            </a:r>
            <a:r>
              <a:rPr lang="en-US" sz="3700" dirty="0" err="1" smtClean="0"/>
              <a:t>Arthematic</a:t>
            </a:r>
            <a:endParaRPr lang="en-US" sz="37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8D0-847C-47BF-A676-5CB406D9D1D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1008112"/>
            <a:ext cx="9721080" cy="6021288"/>
          </a:xfrm>
        </p:spPr>
        <p:txBody>
          <a:bodyPr>
            <a:normAutofit/>
          </a:bodyPr>
          <a:lstStyle/>
          <a:p>
            <a:pPr lvl="1" algn="l" rtl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main (){</a:t>
            </a:r>
          </a:p>
          <a:p>
            <a:pPr lvl="1" algn="l" rtl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firstvalue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5,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secondvalue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15;</a:t>
            </a:r>
          </a:p>
          <a:p>
            <a:pPr lvl="1" algn="l" rtl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* p1, * p2;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p1 = &amp;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firstvalue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//p1 = address of 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firstvalue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p2 = &amp;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secondvalue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//p2 = address of 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secondvalue</a:t>
            </a:r>
            <a:endParaRPr lang="en-US" b="1" dirty="0" smtClean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*p1 = 10;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//value pointed by p1 = 10 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*p2 = *p1;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//value pointed by p2=value pointed by p1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p1 = p2;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// p1 = p2 (value of pointer is copied) 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*p1 = 20;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// value pointed by p1 = 20 </a:t>
            </a:r>
          </a:p>
          <a:p>
            <a:pPr lvl="1" algn="l" rtl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&lt;&lt; "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firstvalue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is " &lt;&lt;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firstvalue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&lt;&lt;"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secondvalue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is " &lt;&lt;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secondvalue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 return 0;}</a:t>
            </a:r>
            <a:endParaRPr lang="ar-S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861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Ex#1:</a:t>
            </a:r>
            <a:r>
              <a:rPr lang="en-US" dirty="0" smtClean="0"/>
              <a:t> Trace the code below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4355976" y="5445224"/>
            <a:ext cx="3744416" cy="1152128"/>
          </a:xfrm>
          <a:prstGeom prst="rect">
            <a:avLst/>
          </a:prstGeom>
          <a:solidFill>
            <a:schemeClr val="tx1"/>
          </a:solidFill>
          <a:ln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800" b="1" dirty="0" smtClean="0">
              <a:latin typeface="Century Gothic" pitchFamily="34" charset="0"/>
            </a:endParaRPr>
          </a:p>
          <a:p>
            <a:pPr algn="l" rtl="0"/>
            <a:endParaRPr lang="en-US" sz="2800" b="1" dirty="0">
              <a:latin typeface="Century Gothic" pitchFamily="34" charset="0"/>
            </a:endParaRPr>
          </a:p>
          <a:p>
            <a:pPr algn="l" rtl="0"/>
            <a:endParaRPr lang="en-US" sz="2800" b="1" dirty="0" smtClean="0">
              <a:latin typeface="Century Gothic" pitchFamily="34" charset="0"/>
            </a:endParaRPr>
          </a:p>
          <a:p>
            <a:pPr algn="l" rtl="0"/>
            <a:r>
              <a:rPr lang="en-US" sz="2800" b="1" dirty="0" err="1" smtClean="0">
                <a:latin typeface="Century Gothic" pitchFamily="34" charset="0"/>
              </a:rPr>
              <a:t>firstvalue</a:t>
            </a:r>
            <a:r>
              <a:rPr lang="en-US" sz="2800" b="1" dirty="0" smtClean="0">
                <a:latin typeface="Century Gothic" pitchFamily="34" charset="0"/>
              </a:rPr>
              <a:t> is 10</a:t>
            </a:r>
          </a:p>
          <a:p>
            <a:pPr algn="l" rtl="0"/>
            <a:r>
              <a:rPr lang="en-US" sz="2800" b="1" dirty="0" err="1" smtClean="0">
                <a:latin typeface="Century Gothic" pitchFamily="34" charset="0"/>
              </a:rPr>
              <a:t>secondvalue</a:t>
            </a:r>
            <a:r>
              <a:rPr lang="en-US" sz="2800" b="1" dirty="0" smtClean="0">
                <a:latin typeface="Century Gothic" pitchFamily="34" charset="0"/>
              </a:rPr>
              <a:t> is 20</a:t>
            </a:r>
          </a:p>
          <a:p>
            <a:pPr algn="l" rtl="0"/>
            <a:r>
              <a:rPr lang="en-US" sz="2800" b="1" dirty="0" smtClean="0">
                <a:latin typeface="Century Gothic" pitchFamily="34" charset="0"/>
              </a:rPr>
              <a:t/>
            </a:r>
            <a:br>
              <a:rPr lang="en-US" sz="2800" b="1" dirty="0" smtClean="0">
                <a:latin typeface="Century Gothic" pitchFamily="34" charset="0"/>
              </a:rPr>
            </a:br>
            <a:r>
              <a:rPr lang="en-US" sz="2800" b="1" dirty="0" smtClean="0">
                <a:latin typeface="Century Gothic" pitchFamily="34" charset="0"/>
              </a:rPr>
              <a:t/>
            </a:r>
            <a:br>
              <a:rPr lang="en-US" sz="2800" b="1" dirty="0" smtClean="0">
                <a:latin typeface="Century Gothic" pitchFamily="34" charset="0"/>
              </a:rPr>
            </a:br>
            <a:endParaRPr lang="ar-SA" sz="2800" b="1" dirty="0"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8D0-847C-47BF-A676-5CB406D9D1D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1008112"/>
            <a:ext cx="9721080" cy="6021288"/>
          </a:xfrm>
        </p:spPr>
        <p:txBody>
          <a:bodyPr>
            <a:normAutofit fontScale="92500" lnSpcReduction="10000"/>
          </a:bodyPr>
          <a:lstStyle/>
          <a:p>
            <a:pPr lvl="1" algn="l" rtl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main ()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 algn="l" rtl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numbers[5];</a:t>
            </a:r>
          </a:p>
          <a:p>
            <a:pPr lvl="1" algn="l" rtl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* p;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 = numbers; *p = 10;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p++; *p = 20;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 = &amp;numbers[2]; *p = 30;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 = numbers + 3; *p = 40;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 = numbers; *(p+4) = 50;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n=0; n&lt;5; n++)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&lt;&lt; numbers[n] &lt;&lt; ", ";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return 0;</a:t>
            </a:r>
          </a:p>
          <a:p>
            <a:pPr lvl="1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ar-S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8614"/>
            <a:ext cx="8229600" cy="634082"/>
          </a:xfrm>
        </p:spPr>
        <p:txBody>
          <a:bodyPr>
            <a:noAutofit/>
          </a:bodyPr>
          <a:lstStyle/>
          <a:p>
            <a:pPr rtl="0"/>
            <a:r>
              <a:rPr lang="en-US" sz="3700" dirty="0" smtClean="0"/>
              <a:t>Ex#2: Pointers and Arrays (Trace)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5936" y="5445224"/>
            <a:ext cx="4896544" cy="1152128"/>
          </a:xfrm>
          <a:prstGeom prst="rect">
            <a:avLst/>
          </a:prstGeom>
          <a:solidFill>
            <a:schemeClr val="tx1"/>
          </a:solidFill>
          <a:ln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800" b="1" dirty="0" smtClean="0">
              <a:latin typeface="Century Gothic" pitchFamily="34" charset="0"/>
            </a:endParaRPr>
          </a:p>
          <a:p>
            <a:pPr algn="l" rtl="0"/>
            <a:endParaRPr lang="en-US" sz="2800" b="1" dirty="0">
              <a:latin typeface="Century Gothic" pitchFamily="34" charset="0"/>
            </a:endParaRPr>
          </a:p>
          <a:p>
            <a:pPr algn="l" rtl="0"/>
            <a:endParaRPr lang="en-US" sz="2800" b="1" dirty="0" smtClean="0">
              <a:latin typeface="Century Gothic" pitchFamily="34" charset="0"/>
            </a:endParaRPr>
          </a:p>
          <a:p>
            <a:pPr algn="l" rtl="0"/>
            <a:r>
              <a:rPr lang="en-US" sz="2800" b="1" dirty="0" smtClean="0">
                <a:latin typeface="Century Gothic" pitchFamily="34" charset="0"/>
              </a:rPr>
              <a:t>10, 20, 30, 40, 50,</a:t>
            </a:r>
          </a:p>
          <a:p>
            <a:pPr algn="l" rtl="0"/>
            <a:r>
              <a:rPr lang="en-US" sz="2800" b="1" dirty="0" smtClean="0">
                <a:latin typeface="Century Gothic" pitchFamily="34" charset="0"/>
              </a:rPr>
              <a:t/>
            </a:r>
            <a:br>
              <a:rPr lang="en-US" sz="2800" b="1" dirty="0" smtClean="0">
                <a:latin typeface="Century Gothic" pitchFamily="34" charset="0"/>
              </a:rPr>
            </a:br>
            <a:r>
              <a:rPr lang="en-US" sz="2800" b="1" dirty="0" smtClean="0">
                <a:latin typeface="Century Gothic" pitchFamily="34" charset="0"/>
              </a:rPr>
              <a:t/>
            </a:r>
            <a:br>
              <a:rPr lang="en-US" sz="2800" b="1" dirty="0" smtClean="0">
                <a:latin typeface="Century Gothic" pitchFamily="34" charset="0"/>
              </a:rPr>
            </a:br>
            <a:endParaRPr lang="ar-SA" sz="2800" b="1" dirty="0"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8D0-847C-47BF-A676-5CB406D9D1D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36104"/>
            <a:ext cx="8712968" cy="6021288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2800" dirty="0" smtClean="0"/>
              <a:t>void main ()</a:t>
            </a:r>
          </a:p>
          <a:p>
            <a:pPr algn="l" rtl="0">
              <a:buNone/>
            </a:pPr>
            <a:r>
              <a:rPr lang="en-US" sz="2800" dirty="0" smtClean="0"/>
              <a:t>{</a:t>
            </a:r>
            <a:endParaRPr lang="ar-SA" sz="2800" dirty="0" smtClean="0"/>
          </a:p>
          <a:p>
            <a:pPr algn="l" rtl="0">
              <a:buNone/>
            </a:pPr>
            <a:r>
              <a:rPr lang="en-US" sz="2800" dirty="0" err="1" smtClean="0"/>
              <a:t>int</a:t>
            </a:r>
            <a:r>
              <a:rPr lang="en-US" sz="2800" dirty="0" smtClean="0"/>
              <a:t> a = 50;</a:t>
            </a:r>
          </a:p>
          <a:p>
            <a:pPr algn="l" rtl="0">
              <a:buNone/>
            </a:pPr>
            <a:r>
              <a:rPr lang="en-US" sz="2800" dirty="0" err="1" smtClean="0"/>
              <a:t>int</a:t>
            </a:r>
            <a:r>
              <a:rPr lang="en-US" sz="2800" dirty="0" smtClean="0"/>
              <a:t> *</a:t>
            </a:r>
            <a:r>
              <a:rPr lang="en-US" sz="2800" dirty="0" err="1" smtClean="0"/>
              <a:t>aptr</a:t>
            </a:r>
            <a:r>
              <a:rPr lang="en-US" sz="2800" dirty="0" smtClean="0"/>
              <a:t> ;</a:t>
            </a:r>
          </a:p>
          <a:p>
            <a:pPr algn="l" rtl="0">
              <a:buNone/>
            </a:pPr>
            <a:r>
              <a:rPr lang="en-US" sz="2800" dirty="0" err="1" smtClean="0"/>
              <a:t>aptr</a:t>
            </a:r>
            <a:r>
              <a:rPr lang="en-US" sz="2800" dirty="0" smtClean="0"/>
              <a:t> = &amp;a;</a:t>
            </a:r>
          </a:p>
          <a:p>
            <a:pPr algn="l" rtl="0">
              <a:buNone/>
            </a:pPr>
            <a:r>
              <a:rPr lang="en-US" sz="2800" dirty="0" smtClean="0">
                <a:solidFill>
                  <a:srgbClr val="009900"/>
                </a:solidFill>
              </a:rPr>
              <a:t>// assume that </a:t>
            </a:r>
            <a:r>
              <a:rPr lang="en-US" sz="2800" dirty="0" err="1" smtClean="0">
                <a:solidFill>
                  <a:srgbClr val="009900"/>
                </a:solidFill>
              </a:rPr>
              <a:t>aptr</a:t>
            </a:r>
            <a:r>
              <a:rPr lang="en-US" sz="2800" dirty="0" smtClean="0">
                <a:solidFill>
                  <a:srgbClr val="009900"/>
                </a:solidFill>
              </a:rPr>
              <a:t>=0x0018FF44</a:t>
            </a:r>
          </a:p>
          <a:p>
            <a:pPr algn="l" rtl="0">
              <a:buNone/>
            </a:pPr>
            <a:r>
              <a:rPr lang="en-US" sz="2800" dirty="0" err="1" smtClean="0"/>
              <a:t>cout</a:t>
            </a:r>
            <a:r>
              <a:rPr lang="en-US" sz="2800" dirty="0" smtClean="0"/>
              <a:t> &lt;&lt;"The output of a= "&lt;&lt;a &lt;&lt; "\n";</a:t>
            </a:r>
          </a:p>
          <a:p>
            <a:pPr algn="l" rtl="0">
              <a:buNone/>
            </a:pPr>
            <a:r>
              <a:rPr lang="en-US" sz="2800" dirty="0" err="1" smtClean="0"/>
              <a:t>cout</a:t>
            </a:r>
            <a:r>
              <a:rPr lang="en-US" sz="2800" dirty="0" smtClean="0"/>
              <a:t> &lt;&lt;"The output of *</a:t>
            </a:r>
            <a:r>
              <a:rPr lang="en-US" sz="2800" dirty="0" err="1" smtClean="0"/>
              <a:t>aptr</a:t>
            </a:r>
            <a:r>
              <a:rPr lang="en-US" sz="2800" dirty="0" smtClean="0"/>
              <a:t> = "&lt;&lt;*</a:t>
            </a:r>
            <a:r>
              <a:rPr lang="en-US" sz="2800" dirty="0" err="1" smtClean="0"/>
              <a:t>aptr</a:t>
            </a:r>
            <a:r>
              <a:rPr lang="en-US" sz="2800" dirty="0" smtClean="0"/>
              <a:t> &lt;&lt; "\n";</a:t>
            </a:r>
          </a:p>
          <a:p>
            <a:pPr algn="l" rtl="0">
              <a:buNone/>
            </a:pPr>
            <a:r>
              <a:rPr lang="en-US" sz="2800" dirty="0" err="1" smtClean="0"/>
              <a:t>cout</a:t>
            </a:r>
            <a:r>
              <a:rPr lang="en-US" sz="2800" dirty="0" smtClean="0"/>
              <a:t> &lt;&lt;"The output of &amp;a= "&lt;&lt;&amp;a &lt;&lt; "\n";</a:t>
            </a:r>
          </a:p>
          <a:p>
            <a:pPr algn="l" rtl="0">
              <a:buNone/>
            </a:pPr>
            <a:r>
              <a:rPr lang="en-US" sz="2800" dirty="0" err="1" smtClean="0"/>
              <a:t>cout</a:t>
            </a:r>
            <a:r>
              <a:rPr lang="en-US" sz="2800" dirty="0" smtClean="0"/>
              <a:t> &lt;&lt;"The output of &amp;*</a:t>
            </a:r>
            <a:r>
              <a:rPr lang="en-US" sz="2800" dirty="0" err="1" smtClean="0"/>
              <a:t>aptr</a:t>
            </a:r>
            <a:r>
              <a:rPr lang="en-US" sz="2800" dirty="0" smtClean="0"/>
              <a:t> = "&lt;&lt;&amp;*</a:t>
            </a:r>
            <a:r>
              <a:rPr lang="en-US" sz="2800" dirty="0" err="1" smtClean="0"/>
              <a:t>aptr</a:t>
            </a:r>
            <a:r>
              <a:rPr lang="en-US" sz="2800" dirty="0" smtClean="0"/>
              <a:t> &lt;&lt; "\n";</a:t>
            </a:r>
          </a:p>
          <a:p>
            <a:pPr algn="l" rtl="0">
              <a:buNone/>
            </a:pPr>
            <a:r>
              <a:rPr lang="en-US" sz="2800" dirty="0" err="1" smtClean="0"/>
              <a:t>cout</a:t>
            </a:r>
            <a:r>
              <a:rPr lang="en-US" sz="2800" dirty="0" smtClean="0"/>
              <a:t> &lt;&lt;"The output of *&amp;</a:t>
            </a:r>
            <a:r>
              <a:rPr lang="en-US" sz="2800" dirty="0" err="1" smtClean="0"/>
              <a:t>aptr</a:t>
            </a:r>
            <a:r>
              <a:rPr lang="en-US" sz="2800" dirty="0" smtClean="0"/>
              <a:t> = "&lt;&lt;*&amp;</a:t>
            </a:r>
            <a:r>
              <a:rPr lang="en-US" sz="2800" dirty="0" err="1" smtClean="0"/>
              <a:t>aptr</a:t>
            </a:r>
            <a:r>
              <a:rPr lang="en-US" sz="2800" dirty="0" smtClean="0"/>
              <a:t> &lt;&lt; "\n";</a:t>
            </a:r>
          </a:p>
          <a:p>
            <a:pPr algn="l" rtl="0">
              <a:buNone/>
            </a:pPr>
            <a:r>
              <a:rPr lang="en-US" sz="2800" dirty="0" smtClean="0"/>
              <a:t>}</a:t>
            </a:r>
            <a:endParaRPr lang="en-US" sz="7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8614"/>
            <a:ext cx="8229600" cy="634082"/>
          </a:xfrm>
        </p:spPr>
        <p:txBody>
          <a:bodyPr>
            <a:noAutofit/>
          </a:bodyPr>
          <a:lstStyle/>
          <a:p>
            <a:pPr rtl="0"/>
            <a:r>
              <a:rPr lang="en-US" sz="3700" dirty="0" smtClean="0"/>
              <a:t>Ex#3: What is the output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54360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8D0-847C-47BF-A676-5CB406D9D1D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/>
              <a:t>Assume</a:t>
            </a:r>
            <a:r>
              <a:rPr lang="en-US" sz="2400" dirty="0" smtClean="0"/>
              <a:t> we have  char array called </a:t>
            </a:r>
            <a:r>
              <a:rPr lang="en-US" sz="2400" dirty="0" err="1" smtClean="0"/>
              <a:t>str</a:t>
            </a:r>
            <a:r>
              <a:rPr lang="en-US" sz="2400" dirty="0" smtClean="0"/>
              <a:t> which have 4 capital litters( elements) , like this:  </a:t>
            </a:r>
          </a:p>
          <a:p>
            <a:r>
              <a:rPr lang="en-US" sz="2400" dirty="0" smtClean="0"/>
              <a:t> char </a:t>
            </a:r>
            <a:r>
              <a:rPr lang="en-US" sz="2400" dirty="0" err="1" smtClean="0"/>
              <a:t>Str</a:t>
            </a:r>
            <a:r>
              <a:rPr lang="en-US" sz="2400" dirty="0" smtClean="0"/>
              <a:t>[]="ABCD";</a:t>
            </a:r>
          </a:p>
          <a:p>
            <a:r>
              <a:rPr lang="en-US" sz="2400" b="1" u="sng" dirty="0" smtClean="0"/>
              <a:t>Required</a:t>
            </a:r>
            <a:r>
              <a:rPr lang="en-US" sz="2400" dirty="0" smtClean="0"/>
              <a:t>:  print this array in this form " </a:t>
            </a:r>
            <a:r>
              <a:rPr lang="en-US" sz="2400" dirty="0" err="1" smtClean="0"/>
              <a:t>AbcD</a:t>
            </a:r>
            <a:r>
              <a:rPr lang="en-US" sz="2400" dirty="0" smtClean="0"/>
              <a:t> ".</a:t>
            </a:r>
          </a:p>
          <a:p>
            <a:r>
              <a:rPr lang="en-US" sz="2400" b="1" u="sng" dirty="0" smtClean="0"/>
              <a:t>Hint</a:t>
            </a:r>
            <a:r>
              <a:rPr lang="en-US" sz="2400" dirty="0" smtClean="0"/>
              <a:t> : use pointer. </a:t>
            </a:r>
            <a:endParaRPr lang="ar-SA" sz="24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8D0-847C-47BF-A676-5CB406D9D1D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Evaluation Question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8D0-847C-47BF-A676-5CB406D9D1D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of Evaluation Question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1026" name="صورة 7"/>
          <p:cNvPicPr>
            <a:picLocks noChangeAspect="1" noChangeArrowheads="1"/>
          </p:cNvPicPr>
          <p:nvPr/>
        </p:nvPicPr>
        <p:blipFill>
          <a:blip r:embed="rId2" cstate="print"/>
          <a:srcRect l="1627" t="17918" r="49278" b="49416"/>
          <a:stretch>
            <a:fillRect/>
          </a:stretch>
        </p:blipFill>
        <p:spPr bwMode="auto">
          <a:xfrm>
            <a:off x="533400" y="16764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Lab#3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Classes</a:t>
            </a:r>
            <a:endParaRPr lang="en-US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975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b="1" dirty="0" smtClean="0"/>
              <a:t>Exercise:</a:t>
            </a:r>
          </a:p>
          <a:p>
            <a:r>
              <a:rPr lang="en-US" sz="4000" dirty="0" smtClean="0"/>
              <a:t>Write a C++ program that reads n integers in an array of maximum size 14. After that your program should do the following:</a:t>
            </a:r>
          </a:p>
          <a:p>
            <a:pPr lvl="0"/>
            <a:r>
              <a:rPr lang="en-US" sz="4000" dirty="0" smtClean="0"/>
              <a:t>Print the array elements. </a:t>
            </a:r>
          </a:p>
          <a:p>
            <a:pPr lvl="0"/>
            <a:r>
              <a:rPr lang="en-US" sz="4000" dirty="0" smtClean="0"/>
              <a:t>Modify the array element such that the </a:t>
            </a:r>
            <a:r>
              <a:rPr lang="en-US" sz="4000" b="1" dirty="0" smtClean="0"/>
              <a:t>element that is even</a:t>
            </a:r>
            <a:r>
              <a:rPr lang="en-US" sz="4000" dirty="0" smtClean="0"/>
              <a:t> and </a:t>
            </a:r>
            <a:r>
              <a:rPr lang="en-US" sz="4000" b="1" dirty="0" smtClean="0"/>
              <a:t>multiple of  100</a:t>
            </a:r>
            <a:r>
              <a:rPr lang="en-US" sz="4000" dirty="0" smtClean="0"/>
              <a:t> will </a:t>
            </a:r>
            <a:r>
              <a:rPr lang="en-US" sz="4000" b="1" dirty="0" smtClean="0"/>
              <a:t>be duplicated</a:t>
            </a:r>
            <a:r>
              <a:rPr lang="en-US" sz="4000" dirty="0" smtClean="0"/>
              <a:t> and </a:t>
            </a:r>
            <a:r>
              <a:rPr lang="en-US" sz="4000" b="1" u="sng" dirty="0" smtClean="0"/>
              <a:t>store</a:t>
            </a:r>
            <a:r>
              <a:rPr lang="en-US" sz="4000" dirty="0" smtClean="0"/>
              <a:t> the result in the </a:t>
            </a:r>
            <a:r>
              <a:rPr lang="en-US" sz="4000" b="1" u="sng" dirty="0" smtClean="0"/>
              <a:t>same element</a:t>
            </a:r>
            <a:r>
              <a:rPr lang="en-US" sz="4000" dirty="0" smtClean="0"/>
              <a:t>.</a:t>
            </a:r>
          </a:p>
          <a:p>
            <a:pPr lvl="0"/>
            <a:r>
              <a:rPr lang="en-US" sz="4000" dirty="0" smtClean="0"/>
              <a:t>Print the array </a:t>
            </a:r>
            <a:r>
              <a:rPr lang="en-US" sz="4000" b="1" dirty="0" smtClean="0"/>
              <a:t>after</a:t>
            </a:r>
            <a:r>
              <a:rPr lang="en-US" sz="4000" dirty="0" smtClean="0"/>
              <a:t> modifications.</a:t>
            </a:r>
          </a:p>
          <a:p>
            <a:pPr lvl="0"/>
            <a:r>
              <a:rPr lang="en-US" sz="4000" b="1" dirty="0" smtClean="0"/>
              <a:t>Print</a:t>
            </a:r>
            <a:r>
              <a:rPr lang="en-US" sz="4000" dirty="0" smtClean="0"/>
              <a:t> the number of elements that is even and multiple of 100.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0" y="579120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6137"/>
            <a:ext cx="8496943" cy="639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914" y="302504"/>
            <a:ext cx="857878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1538"/>
            <a:ext cx="8424936" cy="638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#include &lt;</a:t>
            </a:r>
            <a:r>
              <a:rPr lang="en-US" sz="1800" dirty="0" err="1" smtClean="0"/>
              <a:t>iostream</a:t>
            </a:r>
            <a:r>
              <a:rPr lang="en-US" sz="1800" dirty="0" smtClean="0"/>
              <a:t>&gt;</a:t>
            </a:r>
          </a:p>
          <a:p>
            <a:pPr>
              <a:buNone/>
            </a:pPr>
            <a:r>
              <a:rPr lang="en-US" sz="1800" dirty="0" smtClean="0"/>
              <a:t>#include &lt;string&gt;</a:t>
            </a:r>
          </a:p>
          <a:p>
            <a:pPr>
              <a:buNone/>
            </a:pPr>
            <a:r>
              <a:rPr lang="en-US" sz="1800" dirty="0" smtClean="0"/>
              <a:t>using namespace std;</a:t>
            </a:r>
          </a:p>
          <a:p>
            <a:pPr>
              <a:buNone/>
            </a:pPr>
            <a:r>
              <a:rPr lang="en-US" sz="2000" b="1" dirty="0" smtClean="0"/>
              <a:t>class person</a:t>
            </a:r>
          </a:p>
          <a:p>
            <a:pPr>
              <a:buNone/>
            </a:pPr>
            <a:r>
              <a:rPr lang="en-US" sz="2000" b="1" dirty="0" smtClean="0"/>
              <a:t>{</a:t>
            </a:r>
          </a:p>
          <a:p>
            <a:pPr>
              <a:buNone/>
            </a:pPr>
            <a:r>
              <a:rPr lang="en-US" sz="2000" b="1" dirty="0" smtClean="0"/>
              <a:t>	private:</a:t>
            </a:r>
          </a:p>
          <a:p>
            <a:pPr>
              <a:buNone/>
            </a:pPr>
            <a:r>
              <a:rPr lang="en-US" sz="2000" dirty="0" smtClean="0"/>
              <a:t>		string name;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int</a:t>
            </a:r>
            <a:r>
              <a:rPr lang="en-US" sz="2000" dirty="0" smtClean="0"/>
              <a:t> age;</a:t>
            </a:r>
          </a:p>
          <a:p>
            <a:pPr>
              <a:buNone/>
            </a:pPr>
            <a:r>
              <a:rPr lang="en-US" sz="2000" dirty="0" smtClean="0"/>
              <a:t>	public: </a:t>
            </a:r>
          </a:p>
          <a:p>
            <a:pPr>
              <a:buNone/>
            </a:pPr>
            <a:r>
              <a:rPr lang="en-US" sz="2000" dirty="0" smtClean="0"/>
              <a:t>		person();</a:t>
            </a:r>
          </a:p>
          <a:p>
            <a:pPr>
              <a:buNone/>
            </a:pPr>
            <a:r>
              <a:rPr lang="en-US" sz="2000" dirty="0" smtClean="0"/>
              <a:t>		person(string , </a:t>
            </a:r>
            <a:r>
              <a:rPr lang="en-US" sz="2000" dirty="0" err="1" smtClean="0"/>
              <a:t>int</a:t>
            </a:r>
            <a:r>
              <a:rPr lang="en-US" sz="2000" dirty="0" smtClean="0"/>
              <a:t> );</a:t>
            </a:r>
          </a:p>
          <a:p>
            <a:pPr>
              <a:buNone/>
            </a:pPr>
            <a:r>
              <a:rPr lang="en-US" sz="2000" dirty="0" smtClean="0"/>
              <a:t>		void set(</a:t>
            </a:r>
            <a:r>
              <a:rPr lang="en-US" sz="2000" dirty="0" err="1" smtClean="0"/>
              <a:t>string,int</a:t>
            </a:r>
            <a:r>
              <a:rPr lang="en-US" sz="2000" dirty="0" smtClean="0"/>
              <a:t>);</a:t>
            </a:r>
          </a:p>
          <a:p>
            <a:pPr>
              <a:buNone/>
            </a:pPr>
            <a:r>
              <a:rPr lang="en-US" sz="2000" dirty="0" smtClean="0"/>
              <a:t>		string </a:t>
            </a:r>
            <a:r>
              <a:rPr lang="en-US" sz="2000" dirty="0" err="1" smtClean="0"/>
              <a:t>getname</a:t>
            </a:r>
            <a:r>
              <a:rPr lang="en-US" sz="2000" dirty="0" smtClean="0"/>
              <a:t>();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getage</a:t>
            </a:r>
            <a:r>
              <a:rPr lang="en-US" sz="2000" dirty="0" smtClean="0"/>
              <a:t>();</a:t>
            </a:r>
          </a:p>
          <a:p>
            <a:pPr>
              <a:buNone/>
            </a:pPr>
            <a:r>
              <a:rPr lang="en-US" sz="2000" b="1" dirty="0" smtClean="0"/>
              <a:t>};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Exercise#1:</a:t>
            </a:r>
            <a:r>
              <a:rPr lang="en-US" b="0" dirty="0" smtClean="0">
                <a:solidFill>
                  <a:srgbClr val="FF0000"/>
                </a:solidFill>
              </a:rPr>
              <a:t>Trace the code below</a:t>
            </a:r>
            <a:endParaRPr lang="ar-SA" b="0" dirty="0">
              <a:solidFill>
                <a:srgbClr val="FF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person::person()</a:t>
            </a:r>
          </a:p>
          <a:p>
            <a:pPr>
              <a:buNone/>
            </a:pPr>
            <a:r>
              <a:rPr lang="en-US" sz="2400" dirty="0" smtClean="0"/>
              <a:t>{</a:t>
            </a:r>
          </a:p>
          <a:p>
            <a:pPr>
              <a:buNone/>
            </a:pPr>
            <a:r>
              <a:rPr lang="en-US" sz="2400" dirty="0" smtClean="0"/>
              <a:t>name="NO Name";</a:t>
            </a:r>
          </a:p>
          <a:p>
            <a:pPr>
              <a:buNone/>
            </a:pPr>
            <a:r>
              <a:rPr lang="en-US" sz="2400" dirty="0" smtClean="0"/>
              <a:t>age=0;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  <a:p>
            <a:pPr>
              <a:buNone/>
            </a:pPr>
            <a:r>
              <a:rPr lang="en-US" sz="2400" dirty="0" smtClean="0"/>
              <a:t>person::person(string </a:t>
            </a:r>
            <a:r>
              <a:rPr lang="en-US" sz="2400" dirty="0" err="1" smtClean="0"/>
              <a:t>pn,int</a:t>
            </a:r>
            <a:r>
              <a:rPr lang="en-US" sz="2400" dirty="0" smtClean="0"/>
              <a:t> pa)</a:t>
            </a:r>
          </a:p>
          <a:p>
            <a:pPr>
              <a:buNone/>
            </a:pPr>
            <a:r>
              <a:rPr lang="en-US" sz="2400" dirty="0" smtClean="0"/>
              <a:t>{</a:t>
            </a:r>
          </a:p>
          <a:p>
            <a:pPr>
              <a:buNone/>
            </a:pPr>
            <a:r>
              <a:rPr lang="en-US" sz="2400" dirty="0" smtClean="0"/>
              <a:t>name=</a:t>
            </a:r>
            <a:r>
              <a:rPr lang="en-US" sz="2400" dirty="0" err="1" smtClean="0"/>
              <a:t>pn</a:t>
            </a:r>
            <a:r>
              <a:rPr lang="en-US" sz="2400" dirty="0" smtClean="0"/>
              <a:t>;</a:t>
            </a:r>
          </a:p>
          <a:p>
            <a:pPr>
              <a:buNone/>
            </a:pPr>
            <a:r>
              <a:rPr lang="en-US" sz="2400" dirty="0" smtClean="0"/>
              <a:t>age=pa;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Exercise#1:</a:t>
            </a:r>
            <a:r>
              <a:rPr lang="en-US" b="0" dirty="0" smtClean="0">
                <a:solidFill>
                  <a:srgbClr val="FF0000"/>
                </a:solidFill>
              </a:rPr>
              <a:t>Trace the code below</a:t>
            </a:r>
            <a:endParaRPr lang="ar-SA" b="0" dirty="0">
              <a:solidFill>
                <a:srgbClr val="FF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void person::set(string n, </a:t>
            </a:r>
            <a:r>
              <a:rPr lang="en-US" sz="2400" dirty="0" err="1" smtClean="0"/>
              <a:t>int</a:t>
            </a:r>
            <a:r>
              <a:rPr lang="en-US" sz="2400" dirty="0" smtClean="0"/>
              <a:t> a) </a:t>
            </a:r>
          </a:p>
          <a:p>
            <a:pPr>
              <a:buNone/>
            </a:pPr>
            <a:r>
              <a:rPr lang="en-US" sz="2400" dirty="0" smtClean="0"/>
              <a:t>{</a:t>
            </a:r>
          </a:p>
          <a:p>
            <a:pPr>
              <a:buNone/>
            </a:pPr>
            <a:r>
              <a:rPr lang="en-US" sz="2400" dirty="0" smtClean="0"/>
              <a:t>name=n;</a:t>
            </a:r>
          </a:p>
          <a:p>
            <a:pPr>
              <a:buNone/>
            </a:pPr>
            <a:r>
              <a:rPr lang="en-US" sz="2400" dirty="0" smtClean="0"/>
              <a:t>age=a;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  <a:p>
            <a:pPr>
              <a:buNone/>
            </a:pPr>
            <a:r>
              <a:rPr lang="en-US" sz="2400" dirty="0" smtClean="0"/>
              <a:t>string person::</a:t>
            </a:r>
            <a:r>
              <a:rPr lang="en-US" sz="2400" dirty="0" err="1" smtClean="0"/>
              <a:t>getname</a:t>
            </a:r>
            <a:r>
              <a:rPr lang="en-US" sz="2400" dirty="0" smtClean="0"/>
              <a:t>()</a:t>
            </a:r>
          </a:p>
          <a:p>
            <a:pPr>
              <a:buNone/>
            </a:pPr>
            <a:r>
              <a:rPr lang="en-US" sz="2400" dirty="0" smtClean="0"/>
              <a:t>{</a:t>
            </a:r>
          </a:p>
          <a:p>
            <a:pPr>
              <a:buNone/>
            </a:pPr>
            <a:r>
              <a:rPr lang="en-US" sz="2400" dirty="0" smtClean="0"/>
              <a:t>return name;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  <a:p>
            <a:pPr>
              <a:buNone/>
            </a:pPr>
            <a:r>
              <a:rPr lang="en-US" sz="2400" dirty="0" err="1" smtClean="0"/>
              <a:t>int</a:t>
            </a:r>
            <a:r>
              <a:rPr lang="en-US" sz="2400" dirty="0" smtClean="0"/>
              <a:t> person::</a:t>
            </a:r>
            <a:r>
              <a:rPr lang="en-US" sz="2400" dirty="0" err="1" smtClean="0"/>
              <a:t>getage</a:t>
            </a:r>
            <a:r>
              <a:rPr lang="en-US" sz="2400" dirty="0" smtClean="0"/>
              <a:t>()</a:t>
            </a:r>
          </a:p>
          <a:p>
            <a:pPr>
              <a:buNone/>
            </a:pPr>
            <a:r>
              <a:rPr lang="en-US" sz="2400" dirty="0" smtClean="0"/>
              <a:t>{</a:t>
            </a:r>
          </a:p>
          <a:p>
            <a:pPr>
              <a:buNone/>
            </a:pPr>
            <a:r>
              <a:rPr lang="en-US" sz="2400" dirty="0" smtClean="0"/>
              <a:t>return age;</a:t>
            </a:r>
          </a:p>
          <a:p>
            <a:pPr>
              <a:buNone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Exercise#1:</a:t>
            </a:r>
            <a:r>
              <a:rPr lang="en-US" b="0" dirty="0" smtClean="0">
                <a:solidFill>
                  <a:srgbClr val="FF0000"/>
                </a:solidFill>
              </a:rPr>
              <a:t>Trace the code below</a:t>
            </a:r>
            <a:endParaRPr lang="ar-SA" b="0" dirty="0">
              <a:solidFill>
                <a:srgbClr val="FF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main()</a:t>
            </a:r>
          </a:p>
          <a:p>
            <a:pPr>
              <a:buNone/>
            </a:pPr>
            <a:r>
              <a:rPr lang="en-US" dirty="0" smtClean="0"/>
              <a:t>{</a:t>
            </a:r>
          </a:p>
          <a:p>
            <a:pPr>
              <a:buNone/>
            </a:pPr>
            <a:r>
              <a:rPr lang="en-US" dirty="0" smtClean="0"/>
              <a:t>person a;</a:t>
            </a:r>
          </a:p>
          <a:p>
            <a:pPr>
              <a:buNone/>
            </a:pPr>
            <a:r>
              <a:rPr lang="en-US" dirty="0" smtClean="0"/>
              <a:t>person b("Fahad",24);</a:t>
            </a:r>
          </a:p>
          <a:p>
            <a:pPr>
              <a:buNone/>
            </a:pPr>
            <a:r>
              <a:rPr lang="en-US" dirty="0" err="1" smtClean="0"/>
              <a:t>cout</a:t>
            </a:r>
            <a:r>
              <a:rPr lang="en-US" dirty="0" smtClean="0"/>
              <a:t>&lt;&lt;"Persons information : "&lt;&lt;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a.getname</a:t>
            </a:r>
            <a:r>
              <a:rPr lang="en-US" dirty="0" smtClean="0"/>
              <a:t>() &lt;&lt; ": " &lt;&lt; </a:t>
            </a:r>
            <a:r>
              <a:rPr lang="en-US" dirty="0" err="1" smtClean="0"/>
              <a:t>a.getage</a:t>
            </a:r>
            <a:r>
              <a:rPr lang="en-US" dirty="0" smtClean="0"/>
              <a:t>() &lt;&lt;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b.getname</a:t>
            </a:r>
            <a:r>
              <a:rPr lang="en-US" dirty="0" smtClean="0"/>
              <a:t>() &lt;&lt; ": " &lt;&lt; </a:t>
            </a:r>
            <a:r>
              <a:rPr lang="en-US" dirty="0" err="1" smtClean="0"/>
              <a:t>b.getage</a:t>
            </a:r>
            <a:r>
              <a:rPr lang="en-US" dirty="0" smtClean="0"/>
              <a:t>()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err="1" smtClean="0"/>
              <a:t>cout</a:t>
            </a:r>
            <a:r>
              <a:rPr lang="en-US" dirty="0" smtClean="0"/>
              <a:t>&lt;&lt;"*****************************************"&lt;&lt;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err="1" smtClean="0"/>
              <a:t>a.set</a:t>
            </a:r>
            <a:r>
              <a:rPr lang="en-US" dirty="0" smtClean="0"/>
              <a:t>("Ahmad",30);</a:t>
            </a:r>
          </a:p>
          <a:p>
            <a:pPr>
              <a:buNone/>
            </a:pPr>
            <a:r>
              <a:rPr lang="en-US" dirty="0" err="1" smtClean="0"/>
              <a:t>b.set</a:t>
            </a:r>
            <a:r>
              <a:rPr lang="en-US" dirty="0" smtClean="0"/>
              <a:t>("</a:t>
            </a:r>
            <a:r>
              <a:rPr lang="en-US" dirty="0" err="1" smtClean="0"/>
              <a:t>Khaled</a:t>
            </a:r>
            <a:r>
              <a:rPr lang="en-US" dirty="0" smtClean="0"/>
              <a:t>", 20);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err="1" smtClean="0"/>
              <a:t>cout</a:t>
            </a:r>
            <a:r>
              <a:rPr lang="en-US" dirty="0" smtClean="0"/>
              <a:t>&lt;&lt;"Persons information after modification : "&lt;&lt;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a.getname</a:t>
            </a:r>
            <a:r>
              <a:rPr lang="en-US" dirty="0" smtClean="0"/>
              <a:t>() &lt;&lt; ": " &lt;&lt; </a:t>
            </a:r>
            <a:r>
              <a:rPr lang="en-US" dirty="0" err="1" smtClean="0"/>
              <a:t>a.getage</a:t>
            </a:r>
            <a:r>
              <a:rPr lang="en-US" dirty="0" smtClean="0"/>
              <a:t>() &lt;&lt;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b.getname</a:t>
            </a:r>
            <a:r>
              <a:rPr lang="en-US" dirty="0" smtClean="0"/>
              <a:t>() &lt;&lt; ": " &lt;&lt; </a:t>
            </a:r>
            <a:r>
              <a:rPr lang="en-US" dirty="0" err="1" smtClean="0"/>
              <a:t>b.getage</a:t>
            </a:r>
            <a:r>
              <a:rPr lang="en-US" dirty="0" smtClean="0"/>
              <a:t>()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return 0;</a:t>
            </a:r>
          </a:p>
          <a:p>
            <a:pPr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Exercise#1:</a:t>
            </a:r>
            <a:r>
              <a:rPr lang="en-US" b="0" dirty="0" smtClean="0">
                <a:solidFill>
                  <a:srgbClr val="FF0000"/>
                </a:solidFill>
              </a:rPr>
              <a:t>Trace the code below</a:t>
            </a:r>
            <a:endParaRPr lang="ar-S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674" y="2060848"/>
            <a:ext cx="6712326" cy="360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28"/>
            <a:ext cx="8892480" cy="4972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Define a class Rectangle which contains:</a:t>
            </a:r>
          </a:p>
          <a:p>
            <a:r>
              <a:rPr lang="en-US" sz="3200" b="1" dirty="0" smtClean="0"/>
              <a:t>Data members:</a:t>
            </a:r>
            <a:r>
              <a:rPr lang="en-US" sz="3200" dirty="0" smtClean="0"/>
              <a:t> length and width. </a:t>
            </a:r>
          </a:p>
          <a:p>
            <a:r>
              <a:rPr lang="en-US" sz="3200" b="1" dirty="0" smtClean="0"/>
              <a:t>Member functions:</a:t>
            </a:r>
          </a:p>
          <a:p>
            <a:pPr lvl="1"/>
            <a:r>
              <a:rPr lang="en-US" sz="2600" dirty="0" smtClean="0"/>
              <a:t>Function area() to compute the area of the rectangle. </a:t>
            </a:r>
          </a:p>
          <a:p>
            <a:pPr lvl="1"/>
            <a:r>
              <a:rPr lang="en-US" sz="2600" dirty="0" smtClean="0"/>
              <a:t>Function </a:t>
            </a:r>
            <a:r>
              <a:rPr lang="en-US" sz="2600" dirty="0" err="1" smtClean="0"/>
              <a:t>getdata</a:t>
            </a:r>
            <a:r>
              <a:rPr lang="en-US" sz="2600" dirty="0" smtClean="0"/>
              <a:t>( ) to prompt the user to enter the length and width for a rectangle. </a:t>
            </a:r>
          </a:p>
          <a:p>
            <a:pPr lvl="1"/>
            <a:r>
              <a:rPr lang="en-US" sz="2600" dirty="0" smtClean="0"/>
              <a:t>Function </a:t>
            </a:r>
            <a:r>
              <a:rPr lang="en-US" sz="2600" dirty="0" err="1" smtClean="0"/>
              <a:t>showdata</a:t>
            </a:r>
            <a:r>
              <a:rPr lang="en-US" sz="2600" dirty="0" smtClean="0"/>
              <a:t>( ) to display length, width and area of a rectangle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Exercise#2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103" t="19485" r="60138" b="57835"/>
          <a:stretch>
            <a:fillRect/>
          </a:stretch>
        </p:blipFill>
        <p:spPr bwMode="auto">
          <a:xfrm>
            <a:off x="5940152" y="5221992"/>
            <a:ext cx="3203848" cy="163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Answer of Exercise#2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18540" r="44782" b="10000"/>
          <a:stretch>
            <a:fillRect/>
          </a:stretch>
        </p:blipFill>
        <p:spPr bwMode="auto">
          <a:xfrm>
            <a:off x="827584" y="1412776"/>
            <a:ext cx="68042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albabtin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72" t="17778" r="32809" b="10000"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973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Functions</a:t>
            </a:r>
          </a:p>
          <a:p>
            <a:pPr algn="ctr">
              <a:buNone/>
            </a:pPr>
            <a:endParaRPr lang="en-US" sz="4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0" y="579120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7"/>
          <p:cNvSpPr/>
          <p:nvPr/>
        </p:nvSpPr>
        <p:spPr>
          <a:xfrm>
            <a:off x="0" y="114300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b="1" dirty="0" smtClean="0"/>
              <a:t>Define Function</a:t>
            </a:r>
            <a:endParaRPr lang="en-US" dirty="0" smtClean="0"/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DataType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name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rgbClr val="00B050"/>
                </a:solidFill>
              </a:rPr>
              <a:t>parameter1,…</a:t>
            </a:r>
            <a:r>
              <a:rPr lang="en-US" b="1" dirty="0" smtClean="0"/>
              <a:t>){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statements</a:t>
            </a:r>
            <a:r>
              <a:rPr lang="en-US" b="1" dirty="0" smtClean="0"/>
              <a:t>}</a:t>
            </a:r>
            <a:endParaRPr lang="en-US" dirty="0" smtClean="0"/>
          </a:p>
          <a:p>
            <a:r>
              <a:rPr lang="en-US" sz="2800" b="1" dirty="0" smtClean="0"/>
              <a:t>Function with no type.</a:t>
            </a:r>
          </a:p>
          <a:p>
            <a:r>
              <a:rPr lang="en-US" sz="2800" b="1" dirty="0" smtClean="0"/>
              <a:t>Arguments passed by value and by reference.</a:t>
            </a:r>
          </a:p>
          <a:p>
            <a:r>
              <a:rPr lang="en-US" sz="2800" b="1" dirty="0" err="1" smtClean="0"/>
              <a:t>Recursivity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The Prototype of the function</a:t>
            </a:r>
          </a:p>
          <a:p>
            <a:pPr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DataType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name</a:t>
            </a:r>
            <a:r>
              <a:rPr lang="en-US" sz="2800" b="1" dirty="0" smtClean="0"/>
              <a:t> (</a:t>
            </a:r>
            <a:r>
              <a:rPr lang="en-US" sz="2800" b="1" dirty="0" smtClean="0">
                <a:solidFill>
                  <a:srgbClr val="00B050"/>
                </a:solidFill>
              </a:rPr>
              <a:t>parameter1,…</a:t>
            </a:r>
            <a:r>
              <a:rPr lang="en-US" sz="2800" b="1" dirty="0" smtClean="0"/>
              <a:t>);</a:t>
            </a:r>
          </a:p>
          <a:p>
            <a:endParaRPr lang="ar-SA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ar-SA" dirty="0"/>
          </a:p>
        </p:txBody>
      </p:sp>
      <p:sp>
        <p:nvSpPr>
          <p:cNvPr id="5" name="Rectangle 6"/>
          <p:cNvSpPr/>
          <p:nvPr/>
        </p:nvSpPr>
        <p:spPr>
          <a:xfrm>
            <a:off x="0" y="579120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0" y="144780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Trace the following programs, and show the output: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Ex#1: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0" y="556260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1" y="152401"/>
            <a:ext cx="7391399" cy="65531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#include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A31515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&lt;iostream&gt;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using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namespace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std;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void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printtotal(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);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void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addxy(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, 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, 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);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void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subxy(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, 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, 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&amp; );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void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main() 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{ 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x, y, total;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x = 10;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y = 5;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total = 0;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printtotal(total);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addxy(x, y, total);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printtotal(total);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subxy(x, y, total);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printtotal(total);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}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void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printtotal(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total) {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	cout&lt;&lt;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A31515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"Total in Main:"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&lt;&lt; total&lt;&lt;endl 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}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void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addxy(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x, 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y, 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total) {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total = x + y;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cout&lt;&lt;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A31515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"Total from inside addxy: "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&lt;&lt; total&lt;&lt;endl;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}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void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subxy(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x, 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y, 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&amp;total) {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total = x - y;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 cout&lt;&lt;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rgbClr val="A31515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"Total from inside subxy:"</a:t>
            </a: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 &lt;&lt; total&lt;&lt;endl ;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Arial" pitchFamily="34" charset="0"/>
                <a:cs typeface="Arial" pitchFamily="34" charset="0"/>
              </a:rPr>
              <a:t>}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875" t="18000" r="65000" b="64000"/>
          <a:stretch>
            <a:fillRect/>
          </a:stretch>
        </p:blipFill>
        <p:spPr bwMode="auto">
          <a:xfrm>
            <a:off x="4572000" y="1142999"/>
            <a:ext cx="3048000" cy="189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b="1" dirty="0" smtClean="0"/>
              <a:t>Separating Classes into Files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7544" y="1066800"/>
            <a:ext cx="7992888" cy="5112568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What are the benefit of separating classes in to files ?</a:t>
            </a:r>
          </a:p>
          <a:p>
            <a:pPr algn="l" rtl="0"/>
            <a:r>
              <a:rPr lang="en-US" sz="2800" dirty="0" smtClean="0"/>
              <a:t>Normally, to do the separation,  the class declaration is placed in one file (header file), and the implementation of all the methods is put in another file.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The class declaration file is normally called </a:t>
            </a:r>
            <a:r>
              <a:rPr lang="en-US" sz="2800" b="1" dirty="0" err="1" smtClean="0">
                <a:solidFill>
                  <a:srgbClr val="002060"/>
                </a:solidFill>
              </a:rPr>
              <a:t>ClassName.h</a:t>
            </a:r>
            <a:r>
              <a:rPr lang="en-US" sz="2800" dirty="0" smtClean="0"/>
              <a:t>. </a:t>
            </a:r>
          </a:p>
          <a:p>
            <a:pPr algn="l" rtl="0"/>
            <a:r>
              <a:rPr lang="en-US" sz="2800" dirty="0" smtClean="0"/>
              <a:t>The implementation file is normally called </a:t>
            </a:r>
            <a:r>
              <a:rPr lang="en-US" sz="2800" b="1" dirty="0" smtClean="0">
                <a:solidFill>
                  <a:srgbClr val="002060"/>
                </a:solidFill>
              </a:rPr>
              <a:t>ClassName.cpp</a:t>
            </a:r>
            <a:r>
              <a:rPr lang="en-US" sz="2800" dirty="0" smtClean="0"/>
              <a:t>. </a:t>
            </a:r>
          </a:p>
          <a:p>
            <a:pPr algn="l" rtl="0"/>
            <a:r>
              <a:rPr lang="en-US" sz="2800" dirty="0" smtClean="0"/>
              <a:t>Then you include the header file in your program with an #include directive.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1070</Words>
  <Application>Microsoft Office PowerPoint</Application>
  <PresentationFormat>On-screen Show (4:3)</PresentationFormat>
  <Paragraphs>280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Arrays</vt:lpstr>
      <vt:lpstr>Slide 3</vt:lpstr>
      <vt:lpstr>Slide 4</vt:lpstr>
      <vt:lpstr>Slide 5</vt:lpstr>
      <vt:lpstr>Functions</vt:lpstr>
      <vt:lpstr>Ex#1:</vt:lpstr>
      <vt:lpstr>Slide 8</vt:lpstr>
      <vt:lpstr>Separating Classes into Files</vt:lpstr>
      <vt:lpstr>Slide 10</vt:lpstr>
      <vt:lpstr>Slide 11</vt:lpstr>
      <vt:lpstr>Slide 12</vt:lpstr>
      <vt:lpstr>Evaluation Question  </vt:lpstr>
      <vt:lpstr>Answer of Evaluation Question   </vt:lpstr>
      <vt:lpstr>Slide 15</vt:lpstr>
      <vt:lpstr>So what is a pointer?</vt:lpstr>
      <vt:lpstr>  Pointers  </vt:lpstr>
      <vt:lpstr>Pointers </vt:lpstr>
      <vt:lpstr>Declaring variables of pointer types</vt:lpstr>
      <vt:lpstr>Pointer initialiazation</vt:lpstr>
      <vt:lpstr>Pointer initialiazation</vt:lpstr>
      <vt:lpstr>Pointer Arthematic</vt:lpstr>
      <vt:lpstr>Ex#1: Trace the code below</vt:lpstr>
      <vt:lpstr>Ex#2: Pointers and Arrays (Trace)</vt:lpstr>
      <vt:lpstr>Ex#3: What is the output</vt:lpstr>
      <vt:lpstr> Evaluation Question  </vt:lpstr>
      <vt:lpstr>Answer of Evaluation Question   </vt:lpstr>
      <vt:lpstr>Lab#3</vt:lpstr>
      <vt:lpstr>Slide 29</vt:lpstr>
      <vt:lpstr>Slide 30</vt:lpstr>
      <vt:lpstr>Slide 31</vt:lpstr>
      <vt:lpstr>Slide 32</vt:lpstr>
      <vt:lpstr>Exercise#1:Trace the code below</vt:lpstr>
      <vt:lpstr>Exercise#1:Trace the code below</vt:lpstr>
      <vt:lpstr>Exercise#1:Trace the code below</vt:lpstr>
      <vt:lpstr>Exercise#1:Trace the code below</vt:lpstr>
      <vt:lpstr>Exercise#2</vt:lpstr>
      <vt:lpstr>Answer of Exercise#2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LAB#1</dc:title>
  <dc:creator>MOON</dc:creator>
  <cp:lastModifiedBy>alaa</cp:lastModifiedBy>
  <cp:revision>30</cp:revision>
  <dcterms:created xsi:type="dcterms:W3CDTF">2006-08-16T00:00:00Z</dcterms:created>
  <dcterms:modified xsi:type="dcterms:W3CDTF">2013-09-14T12:24:40Z</dcterms:modified>
</cp:coreProperties>
</file>